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3" r:id="rId3"/>
  </p:sldMasterIdLst>
  <p:notesMasterIdLst>
    <p:notesMasterId r:id="rId46"/>
  </p:notesMasterIdLst>
  <p:handoutMasterIdLst>
    <p:handoutMasterId r:id="rId47"/>
  </p:handoutMasterIdLst>
  <p:sldIdLst>
    <p:sldId id="257" r:id="rId4"/>
    <p:sldId id="351" r:id="rId5"/>
    <p:sldId id="261" r:id="rId6"/>
    <p:sldId id="258" r:id="rId7"/>
    <p:sldId id="256" r:id="rId8"/>
    <p:sldId id="282" r:id="rId9"/>
    <p:sldId id="262" r:id="rId10"/>
    <p:sldId id="260" r:id="rId11"/>
    <p:sldId id="263" r:id="rId12"/>
    <p:sldId id="287" r:id="rId13"/>
    <p:sldId id="352" r:id="rId14"/>
    <p:sldId id="353" r:id="rId15"/>
    <p:sldId id="354" r:id="rId16"/>
    <p:sldId id="355" r:id="rId17"/>
    <p:sldId id="264" r:id="rId18"/>
    <p:sldId id="265" r:id="rId19"/>
    <p:sldId id="266" r:id="rId20"/>
    <p:sldId id="331" r:id="rId21"/>
    <p:sldId id="267" r:id="rId22"/>
    <p:sldId id="268" r:id="rId23"/>
    <p:sldId id="269" r:id="rId24"/>
    <p:sldId id="315" r:id="rId25"/>
    <p:sldId id="356" r:id="rId26"/>
    <p:sldId id="357" r:id="rId27"/>
    <p:sldId id="270" r:id="rId28"/>
    <p:sldId id="271" r:id="rId29"/>
    <p:sldId id="272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9" r:id="rId41"/>
    <p:sldId id="370" r:id="rId42"/>
    <p:sldId id="371" r:id="rId43"/>
    <p:sldId id="372" r:id="rId44"/>
    <p:sldId id="373" r:id="rId4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616"/>
    <a:srgbClr val="73B632"/>
    <a:srgbClr val="75B632"/>
    <a:srgbClr val="6CB333"/>
    <a:srgbClr val="72B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940" autoAdjust="0"/>
  </p:normalViewPr>
  <p:slideViewPr>
    <p:cSldViewPr snapToObjects="1"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D74EE-0041-4258-BA67-AC13685F0E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A1EAC70-DD70-43D6-85E7-38FEF5929401}">
      <dgm:prSet custT="1"/>
      <dgm:spPr>
        <a:solidFill>
          <a:schemeClr val="bg1"/>
        </a:solidFill>
        <a:ln w="19050"/>
      </dgm:spPr>
      <dgm:t>
        <a:bodyPr/>
        <a:lstStyle/>
        <a:p>
          <a:r>
            <a:rPr lang="de-DE" sz="20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Erwerb der allgemeinen Hochschulreife</a:t>
          </a:r>
        </a:p>
      </dgm:t>
    </dgm:pt>
    <dgm:pt modelId="{9B61BF94-98FD-446C-8596-06EBA4DF3A29}" type="parTrans" cxnId="{8B945E9C-4F1C-4C81-A33A-45170F297193}">
      <dgm:prSet/>
      <dgm:spPr/>
      <dgm:t>
        <a:bodyPr/>
        <a:lstStyle/>
        <a:p>
          <a:endParaRPr lang="de-DE"/>
        </a:p>
      </dgm:t>
    </dgm:pt>
    <dgm:pt modelId="{15A68F7D-9AEE-4E4B-829E-C07330355A22}" type="sibTrans" cxnId="{8B945E9C-4F1C-4C81-A33A-45170F297193}">
      <dgm:prSet/>
      <dgm:spPr/>
      <dgm:t>
        <a:bodyPr/>
        <a:lstStyle/>
        <a:p>
          <a:endParaRPr lang="de-DE"/>
        </a:p>
      </dgm:t>
    </dgm:pt>
    <dgm:pt modelId="{DCFB76FA-3D06-40C7-8318-DA6A9DFA3B9C}">
      <dgm:prSet custT="1"/>
      <dgm:spPr>
        <a:solidFill>
          <a:schemeClr val="bg1"/>
        </a:solidFill>
        <a:ln w="19050"/>
      </dgm:spPr>
      <dgm:t>
        <a:bodyPr/>
        <a:lstStyle/>
        <a:p>
          <a:r>
            <a:rPr lang="de-DE" sz="20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Abschluss ermöglicht die Aufnahme  jedes beliebigen Studiums in Deutschland</a:t>
          </a:r>
        </a:p>
      </dgm:t>
    </dgm:pt>
    <dgm:pt modelId="{C62D4811-8F79-40AE-8B75-9B32E9197E8E}" type="parTrans" cxnId="{830FC396-C752-42C9-99E4-7D5A3822B3C0}">
      <dgm:prSet/>
      <dgm:spPr/>
      <dgm:t>
        <a:bodyPr/>
        <a:lstStyle/>
        <a:p>
          <a:endParaRPr lang="de-DE"/>
        </a:p>
      </dgm:t>
    </dgm:pt>
    <dgm:pt modelId="{951F44E7-DBA2-4224-AAC4-AFAAAA6F5BD5}" type="sibTrans" cxnId="{830FC396-C752-42C9-99E4-7D5A3822B3C0}">
      <dgm:prSet/>
      <dgm:spPr/>
      <dgm:t>
        <a:bodyPr/>
        <a:lstStyle/>
        <a:p>
          <a:endParaRPr lang="de-DE"/>
        </a:p>
      </dgm:t>
    </dgm:pt>
    <dgm:pt modelId="{CA292BC8-58B8-4B86-AC54-942EADCEDE61}" type="pres">
      <dgm:prSet presAssocID="{5BED74EE-0041-4258-BA67-AC13685F0E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50F169A-820A-4784-AD3E-349974945A79}" type="pres">
      <dgm:prSet presAssocID="{3A1EAC70-DD70-43D6-85E7-38FEF5929401}" presName="parentLin" presStyleCnt="0"/>
      <dgm:spPr/>
    </dgm:pt>
    <dgm:pt modelId="{A2D1FB4A-3163-4EC5-B920-DABC6FDA04DB}" type="pres">
      <dgm:prSet presAssocID="{3A1EAC70-DD70-43D6-85E7-38FEF5929401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EC0B5E29-E309-4CE0-9FE7-4007EAB00843}" type="pres">
      <dgm:prSet presAssocID="{3A1EAC70-DD70-43D6-85E7-38FEF5929401}" presName="parentText" presStyleLbl="node1" presStyleIdx="0" presStyleCnt="2" custScaleY="18093" custLinFactNeighborX="-18557" custLinFactNeighborY="2465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D441F1-4ACB-4681-B207-C4666457F331}" type="pres">
      <dgm:prSet presAssocID="{3A1EAC70-DD70-43D6-85E7-38FEF5929401}" presName="negativeSpace" presStyleCnt="0"/>
      <dgm:spPr/>
    </dgm:pt>
    <dgm:pt modelId="{3C18E03B-1576-4BC6-BE6B-6FE9E5DEFAA7}" type="pres">
      <dgm:prSet presAssocID="{3A1EAC70-DD70-43D6-85E7-38FEF5929401}" presName="childText" presStyleLbl="conFgAcc1" presStyleIdx="0" presStyleCnt="2">
        <dgm:presLayoutVars>
          <dgm:bulletEnabled val="1"/>
        </dgm:presLayoutVars>
      </dgm:prSet>
      <dgm:spPr/>
    </dgm:pt>
    <dgm:pt modelId="{EFFFB77C-1D16-41C0-8829-51996F4FC4BB}" type="pres">
      <dgm:prSet presAssocID="{15A68F7D-9AEE-4E4B-829E-C07330355A22}" presName="spaceBetweenRectangles" presStyleCnt="0"/>
      <dgm:spPr/>
    </dgm:pt>
    <dgm:pt modelId="{3B510722-4CDB-4BCF-AC30-2AEA2042EFE6}" type="pres">
      <dgm:prSet presAssocID="{DCFB76FA-3D06-40C7-8318-DA6A9DFA3B9C}" presName="parentLin" presStyleCnt="0"/>
      <dgm:spPr/>
    </dgm:pt>
    <dgm:pt modelId="{51A34228-15BC-4658-AAD9-18E4BEAC06AF}" type="pres">
      <dgm:prSet presAssocID="{DCFB76FA-3D06-40C7-8318-DA6A9DFA3B9C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BAF80D00-4EE4-4063-9439-B7E6584E12FC}" type="pres">
      <dgm:prSet presAssocID="{DCFB76FA-3D06-40C7-8318-DA6A9DFA3B9C}" presName="parentText" presStyleLbl="node1" presStyleIdx="1" presStyleCnt="2" custScaleY="6766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1D5770-DED6-4F73-B4F4-2348F8916CC2}" type="pres">
      <dgm:prSet presAssocID="{DCFB76FA-3D06-40C7-8318-DA6A9DFA3B9C}" presName="negativeSpace" presStyleCnt="0"/>
      <dgm:spPr/>
    </dgm:pt>
    <dgm:pt modelId="{6EE94081-D7C7-45E8-A675-2EBA39796BA6}" type="pres">
      <dgm:prSet presAssocID="{DCFB76FA-3D06-40C7-8318-DA6A9DFA3B9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47F613C-C9B2-E745-B328-1205A1DF6912}" type="presOf" srcId="{3A1EAC70-DD70-43D6-85E7-38FEF5929401}" destId="{EC0B5E29-E309-4CE0-9FE7-4007EAB00843}" srcOrd="1" destOrd="0" presId="urn:microsoft.com/office/officeart/2005/8/layout/list1"/>
    <dgm:cxn modelId="{8B945E9C-4F1C-4C81-A33A-45170F297193}" srcId="{5BED74EE-0041-4258-BA67-AC13685F0E76}" destId="{3A1EAC70-DD70-43D6-85E7-38FEF5929401}" srcOrd="0" destOrd="0" parTransId="{9B61BF94-98FD-446C-8596-06EBA4DF3A29}" sibTransId="{15A68F7D-9AEE-4E4B-829E-C07330355A22}"/>
    <dgm:cxn modelId="{A0CA2F90-E0A9-B543-B027-A8D37768573A}" type="presOf" srcId="{DCFB76FA-3D06-40C7-8318-DA6A9DFA3B9C}" destId="{BAF80D00-4EE4-4063-9439-B7E6584E12FC}" srcOrd="1" destOrd="0" presId="urn:microsoft.com/office/officeart/2005/8/layout/list1"/>
    <dgm:cxn modelId="{86CFE4C8-5661-D44A-9C6D-AD4BB0EB6689}" type="presOf" srcId="{5BED74EE-0041-4258-BA67-AC13685F0E76}" destId="{CA292BC8-58B8-4B86-AC54-942EADCEDE61}" srcOrd="0" destOrd="0" presId="urn:microsoft.com/office/officeart/2005/8/layout/list1"/>
    <dgm:cxn modelId="{830FC396-C752-42C9-99E4-7D5A3822B3C0}" srcId="{5BED74EE-0041-4258-BA67-AC13685F0E76}" destId="{DCFB76FA-3D06-40C7-8318-DA6A9DFA3B9C}" srcOrd="1" destOrd="0" parTransId="{C62D4811-8F79-40AE-8B75-9B32E9197E8E}" sibTransId="{951F44E7-DBA2-4224-AAC4-AFAAAA6F5BD5}"/>
    <dgm:cxn modelId="{BB4F8CE9-E968-3B43-9641-B87954DA33BA}" type="presOf" srcId="{3A1EAC70-DD70-43D6-85E7-38FEF5929401}" destId="{A2D1FB4A-3163-4EC5-B920-DABC6FDA04DB}" srcOrd="0" destOrd="0" presId="urn:microsoft.com/office/officeart/2005/8/layout/list1"/>
    <dgm:cxn modelId="{08E8EEC3-F5F6-AE45-AA9F-AE2F62733FEE}" type="presOf" srcId="{DCFB76FA-3D06-40C7-8318-DA6A9DFA3B9C}" destId="{51A34228-15BC-4658-AAD9-18E4BEAC06AF}" srcOrd="0" destOrd="0" presId="urn:microsoft.com/office/officeart/2005/8/layout/list1"/>
    <dgm:cxn modelId="{47E6AEAB-D2A6-FE49-84A0-3A0178EFA2C3}" type="presParOf" srcId="{CA292BC8-58B8-4B86-AC54-942EADCEDE61}" destId="{850F169A-820A-4784-AD3E-349974945A79}" srcOrd="0" destOrd="0" presId="urn:microsoft.com/office/officeart/2005/8/layout/list1"/>
    <dgm:cxn modelId="{6FE93A9D-3896-734E-B8F7-6B849ADCC0F5}" type="presParOf" srcId="{850F169A-820A-4784-AD3E-349974945A79}" destId="{A2D1FB4A-3163-4EC5-B920-DABC6FDA04DB}" srcOrd="0" destOrd="0" presId="urn:microsoft.com/office/officeart/2005/8/layout/list1"/>
    <dgm:cxn modelId="{5427235A-EF6D-5F46-9C8D-3AF071DA3BC0}" type="presParOf" srcId="{850F169A-820A-4784-AD3E-349974945A79}" destId="{EC0B5E29-E309-4CE0-9FE7-4007EAB00843}" srcOrd="1" destOrd="0" presId="urn:microsoft.com/office/officeart/2005/8/layout/list1"/>
    <dgm:cxn modelId="{9F04C130-AB1E-8A49-95EE-3545516FCA3D}" type="presParOf" srcId="{CA292BC8-58B8-4B86-AC54-942EADCEDE61}" destId="{FDD441F1-4ACB-4681-B207-C4666457F331}" srcOrd="1" destOrd="0" presId="urn:microsoft.com/office/officeart/2005/8/layout/list1"/>
    <dgm:cxn modelId="{20BBB670-2C29-3147-B032-6F8F89A3345E}" type="presParOf" srcId="{CA292BC8-58B8-4B86-AC54-942EADCEDE61}" destId="{3C18E03B-1576-4BC6-BE6B-6FE9E5DEFAA7}" srcOrd="2" destOrd="0" presId="urn:microsoft.com/office/officeart/2005/8/layout/list1"/>
    <dgm:cxn modelId="{1D1E9BE4-0928-7C48-B01B-62AE81091FC8}" type="presParOf" srcId="{CA292BC8-58B8-4B86-AC54-942EADCEDE61}" destId="{EFFFB77C-1D16-41C0-8829-51996F4FC4BB}" srcOrd="3" destOrd="0" presId="urn:microsoft.com/office/officeart/2005/8/layout/list1"/>
    <dgm:cxn modelId="{A6E54A32-56CE-564E-A2D4-342C73CD2267}" type="presParOf" srcId="{CA292BC8-58B8-4B86-AC54-942EADCEDE61}" destId="{3B510722-4CDB-4BCF-AC30-2AEA2042EFE6}" srcOrd="4" destOrd="0" presId="urn:microsoft.com/office/officeart/2005/8/layout/list1"/>
    <dgm:cxn modelId="{131A3CF8-F3A5-004E-9762-3AA0E2E7C698}" type="presParOf" srcId="{3B510722-4CDB-4BCF-AC30-2AEA2042EFE6}" destId="{51A34228-15BC-4658-AAD9-18E4BEAC06AF}" srcOrd="0" destOrd="0" presId="urn:microsoft.com/office/officeart/2005/8/layout/list1"/>
    <dgm:cxn modelId="{9422AD8E-B0AD-E34B-A234-57E314EF0FDE}" type="presParOf" srcId="{3B510722-4CDB-4BCF-AC30-2AEA2042EFE6}" destId="{BAF80D00-4EE4-4063-9439-B7E6584E12FC}" srcOrd="1" destOrd="0" presId="urn:microsoft.com/office/officeart/2005/8/layout/list1"/>
    <dgm:cxn modelId="{311A8CA0-A89B-F446-BACF-749AF209B015}" type="presParOf" srcId="{CA292BC8-58B8-4B86-AC54-942EADCEDE61}" destId="{D11D5770-DED6-4F73-B4F4-2348F8916CC2}" srcOrd="5" destOrd="0" presId="urn:microsoft.com/office/officeart/2005/8/layout/list1"/>
    <dgm:cxn modelId="{8EEC1CBF-43A2-A54F-B3F2-8EB35881417D}" type="presParOf" srcId="{CA292BC8-58B8-4B86-AC54-942EADCEDE61}" destId="{6EE94081-D7C7-45E8-A675-2EBA39796BA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D74EE-0041-4258-BA67-AC13685F0E7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A1EAC70-DD70-43D6-85E7-38FEF5929401}">
      <dgm:prSet/>
      <dgm:spPr>
        <a:solidFill>
          <a:schemeClr val="bg1"/>
        </a:solidFill>
        <a:ln w="19050"/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Berufliche Bildung und allgemeine Hochschulreife</a:t>
          </a:r>
          <a:endParaRPr lang="de-D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61BF94-98FD-446C-8596-06EBA4DF3A29}" type="parTrans" cxnId="{8B945E9C-4F1C-4C81-A33A-45170F297193}">
      <dgm:prSet/>
      <dgm:spPr/>
      <dgm:t>
        <a:bodyPr/>
        <a:lstStyle/>
        <a:p>
          <a:endParaRPr lang="de-DE"/>
        </a:p>
      </dgm:t>
    </dgm:pt>
    <dgm:pt modelId="{15A68F7D-9AEE-4E4B-829E-C07330355A22}" type="sibTrans" cxnId="{8B945E9C-4F1C-4C81-A33A-45170F297193}">
      <dgm:prSet/>
      <dgm:spPr/>
      <dgm:t>
        <a:bodyPr/>
        <a:lstStyle/>
        <a:p>
          <a:endParaRPr lang="de-DE"/>
        </a:p>
      </dgm:t>
    </dgm:pt>
    <dgm:pt modelId="{DCFB76FA-3D06-40C7-8318-DA6A9DFA3B9C}">
      <dgm:prSet/>
      <dgm:spPr>
        <a:solidFill>
          <a:schemeClr val="bg1"/>
        </a:solidFill>
        <a:ln w="19050"/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Angleichung von Vorkenntnissen in Klassenstufe 11</a:t>
          </a:r>
          <a:endParaRPr lang="de-D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D4811-8F79-40AE-8B75-9B32E9197E8E}" type="parTrans" cxnId="{830FC396-C752-42C9-99E4-7D5A3822B3C0}">
      <dgm:prSet/>
      <dgm:spPr/>
      <dgm:t>
        <a:bodyPr/>
        <a:lstStyle/>
        <a:p>
          <a:endParaRPr lang="de-DE"/>
        </a:p>
      </dgm:t>
    </dgm:pt>
    <dgm:pt modelId="{951F44E7-DBA2-4224-AAC4-AFAAAA6F5BD5}" type="sibTrans" cxnId="{830FC396-C752-42C9-99E4-7D5A3822B3C0}">
      <dgm:prSet/>
      <dgm:spPr/>
      <dgm:t>
        <a:bodyPr/>
        <a:lstStyle/>
        <a:p>
          <a:endParaRPr lang="de-DE"/>
        </a:p>
      </dgm:t>
    </dgm:pt>
    <dgm:pt modelId="{CA292BC8-58B8-4B86-AC54-942EADCEDE61}" type="pres">
      <dgm:prSet presAssocID="{5BED74EE-0041-4258-BA67-AC13685F0E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50F169A-820A-4784-AD3E-349974945A79}" type="pres">
      <dgm:prSet presAssocID="{3A1EAC70-DD70-43D6-85E7-38FEF5929401}" presName="parentLin" presStyleCnt="0"/>
      <dgm:spPr/>
    </dgm:pt>
    <dgm:pt modelId="{A2D1FB4A-3163-4EC5-B920-DABC6FDA04DB}" type="pres">
      <dgm:prSet presAssocID="{3A1EAC70-DD70-43D6-85E7-38FEF5929401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EC0B5E29-E309-4CE0-9FE7-4007EAB00843}" type="pres">
      <dgm:prSet presAssocID="{3A1EAC70-DD70-43D6-85E7-38FEF592940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D441F1-4ACB-4681-B207-C4666457F331}" type="pres">
      <dgm:prSet presAssocID="{3A1EAC70-DD70-43D6-85E7-38FEF5929401}" presName="negativeSpace" presStyleCnt="0"/>
      <dgm:spPr/>
    </dgm:pt>
    <dgm:pt modelId="{3C18E03B-1576-4BC6-BE6B-6FE9E5DEFAA7}" type="pres">
      <dgm:prSet presAssocID="{3A1EAC70-DD70-43D6-85E7-38FEF5929401}" presName="childText" presStyleLbl="conFgAcc1" presStyleIdx="0" presStyleCnt="2">
        <dgm:presLayoutVars>
          <dgm:bulletEnabled val="1"/>
        </dgm:presLayoutVars>
      </dgm:prSet>
      <dgm:spPr/>
    </dgm:pt>
    <dgm:pt modelId="{EFFFB77C-1D16-41C0-8829-51996F4FC4BB}" type="pres">
      <dgm:prSet presAssocID="{15A68F7D-9AEE-4E4B-829E-C07330355A22}" presName="spaceBetweenRectangles" presStyleCnt="0"/>
      <dgm:spPr/>
    </dgm:pt>
    <dgm:pt modelId="{3B510722-4CDB-4BCF-AC30-2AEA2042EFE6}" type="pres">
      <dgm:prSet presAssocID="{DCFB76FA-3D06-40C7-8318-DA6A9DFA3B9C}" presName="parentLin" presStyleCnt="0"/>
      <dgm:spPr/>
    </dgm:pt>
    <dgm:pt modelId="{51A34228-15BC-4658-AAD9-18E4BEAC06AF}" type="pres">
      <dgm:prSet presAssocID="{DCFB76FA-3D06-40C7-8318-DA6A9DFA3B9C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BAF80D00-4EE4-4063-9439-B7E6584E12FC}" type="pres">
      <dgm:prSet presAssocID="{DCFB76FA-3D06-40C7-8318-DA6A9DFA3B9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1D5770-DED6-4F73-B4F4-2348F8916CC2}" type="pres">
      <dgm:prSet presAssocID="{DCFB76FA-3D06-40C7-8318-DA6A9DFA3B9C}" presName="negativeSpace" presStyleCnt="0"/>
      <dgm:spPr/>
    </dgm:pt>
    <dgm:pt modelId="{6EE94081-D7C7-45E8-A675-2EBA39796BA6}" type="pres">
      <dgm:prSet presAssocID="{DCFB76FA-3D06-40C7-8318-DA6A9DFA3B9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F20CD91-CDC7-4A49-AA80-6F755E9AD9B0}" type="presOf" srcId="{3A1EAC70-DD70-43D6-85E7-38FEF5929401}" destId="{A2D1FB4A-3163-4EC5-B920-DABC6FDA04DB}" srcOrd="0" destOrd="0" presId="urn:microsoft.com/office/officeart/2005/8/layout/list1"/>
    <dgm:cxn modelId="{8EAB616B-DF4E-A748-B76F-9BD54980BD3E}" type="presOf" srcId="{DCFB76FA-3D06-40C7-8318-DA6A9DFA3B9C}" destId="{51A34228-15BC-4658-AAD9-18E4BEAC06AF}" srcOrd="0" destOrd="0" presId="urn:microsoft.com/office/officeart/2005/8/layout/list1"/>
    <dgm:cxn modelId="{3C71131F-5754-EB46-9D87-F5E83855F7BA}" type="presOf" srcId="{DCFB76FA-3D06-40C7-8318-DA6A9DFA3B9C}" destId="{BAF80D00-4EE4-4063-9439-B7E6584E12FC}" srcOrd="1" destOrd="0" presId="urn:microsoft.com/office/officeart/2005/8/layout/list1"/>
    <dgm:cxn modelId="{8B945E9C-4F1C-4C81-A33A-45170F297193}" srcId="{5BED74EE-0041-4258-BA67-AC13685F0E76}" destId="{3A1EAC70-DD70-43D6-85E7-38FEF5929401}" srcOrd="0" destOrd="0" parTransId="{9B61BF94-98FD-446C-8596-06EBA4DF3A29}" sibTransId="{15A68F7D-9AEE-4E4B-829E-C07330355A22}"/>
    <dgm:cxn modelId="{6F26486E-85E6-D849-A70E-A5A8A6831A61}" type="presOf" srcId="{5BED74EE-0041-4258-BA67-AC13685F0E76}" destId="{CA292BC8-58B8-4B86-AC54-942EADCEDE61}" srcOrd="0" destOrd="0" presId="urn:microsoft.com/office/officeart/2005/8/layout/list1"/>
    <dgm:cxn modelId="{830FC396-C752-42C9-99E4-7D5A3822B3C0}" srcId="{5BED74EE-0041-4258-BA67-AC13685F0E76}" destId="{DCFB76FA-3D06-40C7-8318-DA6A9DFA3B9C}" srcOrd="1" destOrd="0" parTransId="{C62D4811-8F79-40AE-8B75-9B32E9197E8E}" sibTransId="{951F44E7-DBA2-4224-AAC4-AFAAAA6F5BD5}"/>
    <dgm:cxn modelId="{62250DA5-A6DD-154A-9152-1702FBB660BA}" type="presOf" srcId="{3A1EAC70-DD70-43D6-85E7-38FEF5929401}" destId="{EC0B5E29-E309-4CE0-9FE7-4007EAB00843}" srcOrd="1" destOrd="0" presId="urn:microsoft.com/office/officeart/2005/8/layout/list1"/>
    <dgm:cxn modelId="{26AE00D8-16E6-3343-AB53-D6D6E3F2A892}" type="presParOf" srcId="{CA292BC8-58B8-4B86-AC54-942EADCEDE61}" destId="{850F169A-820A-4784-AD3E-349974945A79}" srcOrd="0" destOrd="0" presId="urn:microsoft.com/office/officeart/2005/8/layout/list1"/>
    <dgm:cxn modelId="{F2F94F6B-F1BC-BB42-8EC3-23C5818CC1B5}" type="presParOf" srcId="{850F169A-820A-4784-AD3E-349974945A79}" destId="{A2D1FB4A-3163-4EC5-B920-DABC6FDA04DB}" srcOrd="0" destOrd="0" presId="urn:microsoft.com/office/officeart/2005/8/layout/list1"/>
    <dgm:cxn modelId="{13B54A87-7E07-4348-8B0A-63E0A17F4325}" type="presParOf" srcId="{850F169A-820A-4784-AD3E-349974945A79}" destId="{EC0B5E29-E309-4CE0-9FE7-4007EAB00843}" srcOrd="1" destOrd="0" presId="urn:microsoft.com/office/officeart/2005/8/layout/list1"/>
    <dgm:cxn modelId="{37941613-224D-D44F-9D97-BAAC8C1AAD65}" type="presParOf" srcId="{CA292BC8-58B8-4B86-AC54-942EADCEDE61}" destId="{FDD441F1-4ACB-4681-B207-C4666457F331}" srcOrd="1" destOrd="0" presId="urn:microsoft.com/office/officeart/2005/8/layout/list1"/>
    <dgm:cxn modelId="{683CDB81-1384-7849-B96C-8E6410CD135B}" type="presParOf" srcId="{CA292BC8-58B8-4B86-AC54-942EADCEDE61}" destId="{3C18E03B-1576-4BC6-BE6B-6FE9E5DEFAA7}" srcOrd="2" destOrd="0" presId="urn:microsoft.com/office/officeart/2005/8/layout/list1"/>
    <dgm:cxn modelId="{1EE49A5D-7022-2043-8563-89D187ADFCC2}" type="presParOf" srcId="{CA292BC8-58B8-4B86-AC54-942EADCEDE61}" destId="{EFFFB77C-1D16-41C0-8829-51996F4FC4BB}" srcOrd="3" destOrd="0" presId="urn:microsoft.com/office/officeart/2005/8/layout/list1"/>
    <dgm:cxn modelId="{DAB66D56-1010-814F-8AE6-3FD468DA6651}" type="presParOf" srcId="{CA292BC8-58B8-4B86-AC54-942EADCEDE61}" destId="{3B510722-4CDB-4BCF-AC30-2AEA2042EFE6}" srcOrd="4" destOrd="0" presId="urn:microsoft.com/office/officeart/2005/8/layout/list1"/>
    <dgm:cxn modelId="{00AC1132-5934-2D41-8552-35F73237731C}" type="presParOf" srcId="{3B510722-4CDB-4BCF-AC30-2AEA2042EFE6}" destId="{51A34228-15BC-4658-AAD9-18E4BEAC06AF}" srcOrd="0" destOrd="0" presId="urn:microsoft.com/office/officeart/2005/8/layout/list1"/>
    <dgm:cxn modelId="{60CDFA2C-477D-A94E-B433-330A2E01B1CF}" type="presParOf" srcId="{3B510722-4CDB-4BCF-AC30-2AEA2042EFE6}" destId="{BAF80D00-4EE4-4063-9439-B7E6584E12FC}" srcOrd="1" destOrd="0" presId="urn:microsoft.com/office/officeart/2005/8/layout/list1"/>
    <dgm:cxn modelId="{89C06A34-3BFD-314D-9AA5-A52EC217A682}" type="presParOf" srcId="{CA292BC8-58B8-4B86-AC54-942EADCEDE61}" destId="{D11D5770-DED6-4F73-B4F4-2348F8916CC2}" srcOrd="5" destOrd="0" presId="urn:microsoft.com/office/officeart/2005/8/layout/list1"/>
    <dgm:cxn modelId="{2A398647-7522-8847-9174-A2470024015B}" type="presParOf" srcId="{CA292BC8-58B8-4B86-AC54-942EADCEDE61}" destId="{6EE94081-D7C7-45E8-A675-2EBA39796BA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D85A2-BD8A-43FC-8DAA-496B6034BB3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825C5D7-1EBC-4E5B-A268-4E66FA5C763C}">
      <dgm:prSet phldrT="[Text]" custT="1"/>
      <dgm:spPr>
        <a:solidFill>
          <a:srgbClr val="AEC14F"/>
        </a:solidFill>
      </dgm:spPr>
      <dgm:t>
        <a:bodyPr/>
        <a:lstStyle/>
        <a:p>
          <a:r>
            <a: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Stufe 11</a:t>
          </a:r>
        </a:p>
      </dgm:t>
    </dgm:pt>
    <dgm:pt modelId="{FA4C4892-47CF-4D13-B865-3D28CF8EE534}" type="parTrans" cxnId="{C63455F1-D279-4C34-A094-0F676FFB21B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BE0EE-384B-497C-A50E-118B92C82133}" type="sibTrans" cxnId="{C63455F1-D279-4C34-A094-0F676FFB21B3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5C394F-CE89-4C2A-ACB1-6F6BE26B1548}">
      <dgm:prSet phldrT="[Text]" custT="1"/>
      <dgm:spPr>
        <a:solidFill>
          <a:srgbClr val="AEC14F"/>
        </a:solidFill>
      </dgm:spPr>
      <dgm:t>
        <a:bodyPr/>
        <a:lstStyle/>
        <a:p>
          <a:r>
            <a: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Stufe 12</a:t>
          </a:r>
        </a:p>
      </dgm:t>
    </dgm:pt>
    <dgm:pt modelId="{A99CFB68-68FB-49F9-BD5C-7AF0D5B09208}" type="parTrans" cxnId="{E080F900-6BCF-4748-8524-F46BFE2C15D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188365-39ED-4542-8C86-E78F24ECD04B}" type="sibTrans" cxnId="{E080F900-6BCF-4748-8524-F46BFE2C15DA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602BD-17E8-4583-9C5B-C5818F13BE84}">
      <dgm:prSet phldrT="[Text]" custT="1"/>
      <dgm:spPr>
        <a:solidFill>
          <a:srgbClr val="AEC14F"/>
        </a:solidFill>
      </dgm:spPr>
      <dgm:t>
        <a:bodyPr/>
        <a:lstStyle/>
        <a:p>
          <a:r>
            <a: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Stufe 13</a:t>
          </a:r>
        </a:p>
      </dgm:t>
    </dgm:pt>
    <dgm:pt modelId="{F9812B57-3028-45BF-B8FB-8AB7DD802F4C}" type="parTrans" cxnId="{900DA771-04A7-4D94-9197-2E16F80B0F4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37A61-7DE4-42C5-A1A1-0CD7010E1DC6}" type="sibTrans" cxnId="{900DA771-04A7-4D94-9197-2E16F80B0F44}">
      <dgm:prSet/>
      <dgm:spPr/>
      <dgm:t>
        <a:bodyPr/>
        <a:lstStyle/>
        <a:p>
          <a:endParaRPr lang="de-D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2F82E-54B8-47FE-A081-D6835F1AEEA0}" type="pres">
      <dgm:prSet presAssocID="{5E1D85A2-BD8A-43FC-8DAA-496B6034BB3B}" presName="Name0" presStyleCnt="0">
        <dgm:presLayoutVars>
          <dgm:dir/>
          <dgm:animLvl val="lvl"/>
          <dgm:resizeHandles val="exact"/>
        </dgm:presLayoutVars>
      </dgm:prSet>
      <dgm:spPr/>
    </dgm:pt>
    <dgm:pt modelId="{7C6A0A1B-B7CE-40A9-BED5-C25FFC81303D}" type="pres">
      <dgm:prSet presAssocID="{A825C5D7-1EBC-4E5B-A268-4E66FA5C763C}" presName="parTxOnly" presStyleLbl="node1" presStyleIdx="0" presStyleCnt="3" custLinFactNeighborX="26474" custLinFactNeighborY="1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7613FB-2B1F-4D0B-9ECF-41F7BAD7CD55}" type="pres">
      <dgm:prSet presAssocID="{01CBE0EE-384B-497C-A50E-118B92C82133}" presName="parTxOnlySpace" presStyleCnt="0"/>
      <dgm:spPr/>
    </dgm:pt>
    <dgm:pt modelId="{2AAE3A67-DB44-49EE-868B-5BB6BB8EE2FC}" type="pres">
      <dgm:prSet presAssocID="{6D5C394F-CE89-4C2A-ACB1-6F6BE26B154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440C20-3A5F-4F7D-B14C-12C04EA0A794}" type="pres">
      <dgm:prSet presAssocID="{19188365-39ED-4542-8C86-E78F24ECD04B}" presName="parTxOnlySpace" presStyleCnt="0"/>
      <dgm:spPr/>
    </dgm:pt>
    <dgm:pt modelId="{A6A21704-EC58-4CA7-84B2-AAD78D60F5D6}" type="pres">
      <dgm:prSet presAssocID="{AFF602BD-17E8-4583-9C5B-C5818F13BE8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63455F1-D279-4C34-A094-0F676FFB21B3}" srcId="{5E1D85A2-BD8A-43FC-8DAA-496B6034BB3B}" destId="{A825C5D7-1EBC-4E5B-A268-4E66FA5C763C}" srcOrd="0" destOrd="0" parTransId="{FA4C4892-47CF-4D13-B865-3D28CF8EE534}" sibTransId="{01CBE0EE-384B-497C-A50E-118B92C82133}"/>
    <dgm:cxn modelId="{D471BBA6-237F-FD48-BCA6-5FF91FE4D226}" type="presOf" srcId="{AFF602BD-17E8-4583-9C5B-C5818F13BE84}" destId="{A6A21704-EC58-4CA7-84B2-AAD78D60F5D6}" srcOrd="0" destOrd="0" presId="urn:microsoft.com/office/officeart/2005/8/layout/chevron1"/>
    <dgm:cxn modelId="{BC681757-D499-7140-882C-1EEBB011105D}" type="presOf" srcId="{A825C5D7-1EBC-4E5B-A268-4E66FA5C763C}" destId="{7C6A0A1B-B7CE-40A9-BED5-C25FFC81303D}" srcOrd="0" destOrd="0" presId="urn:microsoft.com/office/officeart/2005/8/layout/chevron1"/>
    <dgm:cxn modelId="{AFF74C93-11A3-B04D-991D-9E3BB9730742}" type="presOf" srcId="{5E1D85A2-BD8A-43FC-8DAA-496B6034BB3B}" destId="{2072F82E-54B8-47FE-A081-D6835F1AEEA0}" srcOrd="0" destOrd="0" presId="urn:microsoft.com/office/officeart/2005/8/layout/chevron1"/>
    <dgm:cxn modelId="{900DA771-04A7-4D94-9197-2E16F80B0F44}" srcId="{5E1D85A2-BD8A-43FC-8DAA-496B6034BB3B}" destId="{AFF602BD-17E8-4583-9C5B-C5818F13BE84}" srcOrd="2" destOrd="0" parTransId="{F9812B57-3028-45BF-B8FB-8AB7DD802F4C}" sibTransId="{9F637A61-7DE4-42C5-A1A1-0CD7010E1DC6}"/>
    <dgm:cxn modelId="{9C996512-D3DA-1C45-96AD-0D28CDB4AA65}" type="presOf" srcId="{6D5C394F-CE89-4C2A-ACB1-6F6BE26B1548}" destId="{2AAE3A67-DB44-49EE-868B-5BB6BB8EE2FC}" srcOrd="0" destOrd="0" presId="urn:microsoft.com/office/officeart/2005/8/layout/chevron1"/>
    <dgm:cxn modelId="{E080F900-6BCF-4748-8524-F46BFE2C15DA}" srcId="{5E1D85A2-BD8A-43FC-8DAA-496B6034BB3B}" destId="{6D5C394F-CE89-4C2A-ACB1-6F6BE26B1548}" srcOrd="1" destOrd="0" parTransId="{A99CFB68-68FB-49F9-BD5C-7AF0D5B09208}" sibTransId="{19188365-39ED-4542-8C86-E78F24ECD04B}"/>
    <dgm:cxn modelId="{77821689-E9C1-BF4E-84C1-D5EA85DA20C2}" type="presParOf" srcId="{2072F82E-54B8-47FE-A081-D6835F1AEEA0}" destId="{7C6A0A1B-B7CE-40A9-BED5-C25FFC81303D}" srcOrd="0" destOrd="0" presId="urn:microsoft.com/office/officeart/2005/8/layout/chevron1"/>
    <dgm:cxn modelId="{176AE679-6855-1740-B002-E240E78DA372}" type="presParOf" srcId="{2072F82E-54B8-47FE-A081-D6835F1AEEA0}" destId="{4F7613FB-2B1F-4D0B-9ECF-41F7BAD7CD55}" srcOrd="1" destOrd="0" presId="urn:microsoft.com/office/officeart/2005/8/layout/chevron1"/>
    <dgm:cxn modelId="{0AFB60F9-D402-454F-8CA8-9AA64E7E3642}" type="presParOf" srcId="{2072F82E-54B8-47FE-A081-D6835F1AEEA0}" destId="{2AAE3A67-DB44-49EE-868B-5BB6BB8EE2FC}" srcOrd="2" destOrd="0" presId="urn:microsoft.com/office/officeart/2005/8/layout/chevron1"/>
    <dgm:cxn modelId="{B7315D62-48F9-A84F-BB8A-FAD76FEAE2F7}" type="presParOf" srcId="{2072F82E-54B8-47FE-A081-D6835F1AEEA0}" destId="{7B440C20-3A5F-4F7D-B14C-12C04EA0A794}" srcOrd="3" destOrd="0" presId="urn:microsoft.com/office/officeart/2005/8/layout/chevron1"/>
    <dgm:cxn modelId="{E0A7FBD7-3A3C-3247-9058-3746D953B3B6}" type="presParOf" srcId="{2072F82E-54B8-47FE-A081-D6835F1AEEA0}" destId="{A6A21704-EC58-4CA7-84B2-AAD78D60F5D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8E03B-1576-4BC6-BE6B-6FE9E5DEFAA7}">
      <dsp:nvSpPr>
        <dsp:cNvPr id="0" name=""/>
        <dsp:cNvSpPr/>
      </dsp:nvSpPr>
      <dsp:spPr>
        <a:xfrm>
          <a:off x="0" y="550761"/>
          <a:ext cx="7814398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B5E29-E309-4CE0-9FE7-4007EAB00843}">
      <dsp:nvSpPr>
        <dsp:cNvPr id="0" name=""/>
        <dsp:cNvSpPr/>
      </dsp:nvSpPr>
      <dsp:spPr>
        <a:xfrm>
          <a:off x="318214" y="1636092"/>
          <a:ext cx="5470078" cy="347168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756" tIns="0" rIns="2067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Erwerb der allgemeinen Hochschulreife</a:t>
          </a:r>
        </a:p>
      </dsp:txBody>
      <dsp:txXfrm>
        <a:off x="335161" y="1653039"/>
        <a:ext cx="5436184" cy="313274"/>
      </dsp:txXfrm>
    </dsp:sp>
    <dsp:sp modelId="{6EE94081-D7C7-45E8-A675-2EBA39796BA6}">
      <dsp:nvSpPr>
        <dsp:cNvPr id="0" name=""/>
        <dsp:cNvSpPr/>
      </dsp:nvSpPr>
      <dsp:spPr>
        <a:xfrm>
          <a:off x="0" y="2878737"/>
          <a:ext cx="7814398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80D00-4EE4-4063-9439-B7E6584E12FC}">
      <dsp:nvSpPr>
        <dsp:cNvPr id="0" name=""/>
        <dsp:cNvSpPr/>
      </dsp:nvSpPr>
      <dsp:spPr>
        <a:xfrm>
          <a:off x="390719" y="2539761"/>
          <a:ext cx="5470078" cy="1298375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756" tIns="0" rIns="2067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Abschluss ermöglicht die Aufnahme  jedes beliebigen Studiums in Deutschland</a:t>
          </a:r>
        </a:p>
      </dsp:txBody>
      <dsp:txXfrm>
        <a:off x="454100" y="2603142"/>
        <a:ext cx="5343316" cy="1171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8E03B-1576-4BC6-BE6B-6FE9E5DEFAA7}">
      <dsp:nvSpPr>
        <dsp:cNvPr id="0" name=""/>
        <dsp:cNvSpPr/>
      </dsp:nvSpPr>
      <dsp:spPr>
        <a:xfrm>
          <a:off x="0" y="2003649"/>
          <a:ext cx="781439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B5E29-E309-4CE0-9FE7-4007EAB00843}">
      <dsp:nvSpPr>
        <dsp:cNvPr id="0" name=""/>
        <dsp:cNvSpPr/>
      </dsp:nvSpPr>
      <dsp:spPr>
        <a:xfrm>
          <a:off x="390719" y="1723209"/>
          <a:ext cx="5470078" cy="560880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756" tIns="0" rIns="20675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>
              <a:solidFill>
                <a:schemeClr val="tx1"/>
              </a:solidFill>
            </a:rPr>
            <a:t>Berufliche Bildung und allgemeine Hochschulreife</a:t>
          </a:r>
          <a:endParaRPr lang="de-DE" sz="1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099" y="1750589"/>
        <a:ext cx="5415318" cy="506120"/>
      </dsp:txXfrm>
    </dsp:sp>
    <dsp:sp modelId="{6EE94081-D7C7-45E8-A675-2EBA39796BA6}">
      <dsp:nvSpPr>
        <dsp:cNvPr id="0" name=""/>
        <dsp:cNvSpPr/>
      </dsp:nvSpPr>
      <dsp:spPr>
        <a:xfrm>
          <a:off x="0" y="2865489"/>
          <a:ext cx="781439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80D00-4EE4-4063-9439-B7E6584E12FC}">
      <dsp:nvSpPr>
        <dsp:cNvPr id="0" name=""/>
        <dsp:cNvSpPr/>
      </dsp:nvSpPr>
      <dsp:spPr>
        <a:xfrm>
          <a:off x="390719" y="2585049"/>
          <a:ext cx="5470078" cy="560880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756" tIns="0" rIns="206756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>
              <a:solidFill>
                <a:schemeClr val="tx1"/>
              </a:solidFill>
            </a:rPr>
            <a:t>Angleichung von Vorkenntnissen in Klassenstufe 11</a:t>
          </a:r>
          <a:endParaRPr lang="de-DE" sz="1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8099" y="2612429"/>
        <a:ext cx="5415318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A0A1B-B7CE-40A9-BED5-C25FFC81303D}">
      <dsp:nvSpPr>
        <dsp:cNvPr id="0" name=""/>
        <dsp:cNvSpPr/>
      </dsp:nvSpPr>
      <dsp:spPr>
        <a:xfrm>
          <a:off x="76528" y="504061"/>
          <a:ext cx="2803790" cy="1121516"/>
        </a:xfrm>
        <a:prstGeom prst="chevron">
          <a:avLst/>
        </a:prstGeom>
        <a:solidFill>
          <a:srgbClr val="AEC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Stufe 11</a:t>
          </a:r>
        </a:p>
      </dsp:txBody>
      <dsp:txXfrm>
        <a:off x="637286" y="504061"/>
        <a:ext cx="1682274" cy="1121516"/>
      </dsp:txXfrm>
    </dsp:sp>
    <dsp:sp modelId="{2AAE3A67-DB44-49EE-868B-5BB6BB8EE2FC}">
      <dsp:nvSpPr>
        <dsp:cNvPr id="0" name=""/>
        <dsp:cNvSpPr/>
      </dsp:nvSpPr>
      <dsp:spPr>
        <a:xfrm>
          <a:off x="2525712" y="483357"/>
          <a:ext cx="2803790" cy="1121516"/>
        </a:xfrm>
        <a:prstGeom prst="chevron">
          <a:avLst/>
        </a:prstGeom>
        <a:solidFill>
          <a:srgbClr val="AEC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Stufe 12</a:t>
          </a:r>
        </a:p>
      </dsp:txBody>
      <dsp:txXfrm>
        <a:off x="3086470" y="483357"/>
        <a:ext cx="1682274" cy="1121516"/>
      </dsp:txXfrm>
    </dsp:sp>
    <dsp:sp modelId="{A6A21704-EC58-4CA7-84B2-AAD78D60F5D6}">
      <dsp:nvSpPr>
        <dsp:cNvPr id="0" name=""/>
        <dsp:cNvSpPr/>
      </dsp:nvSpPr>
      <dsp:spPr>
        <a:xfrm>
          <a:off x="5049124" y="483357"/>
          <a:ext cx="2803790" cy="1121516"/>
        </a:xfrm>
        <a:prstGeom prst="chevron">
          <a:avLst/>
        </a:prstGeom>
        <a:solidFill>
          <a:srgbClr val="AEC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Stufe 13</a:t>
          </a:r>
        </a:p>
      </dsp:txBody>
      <dsp:txXfrm>
        <a:off x="5609882" y="483357"/>
        <a:ext cx="1682274" cy="1121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A0D91-2F2F-404E-B7A8-32B0542F5A73}" type="datetimeFigureOut">
              <a:rPr lang="de-DE" smtClean="0"/>
              <a:t>03.11.2020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10449-6E3C-DD46-AF93-1385CBB31C3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8878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361B1-216B-3B4E-94EE-40F5A9F074CD}" type="datetimeFigureOut">
              <a:rPr lang="de-DE" smtClean="0"/>
              <a:t>03.11.2020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F9EE5-BB5A-194A-83F3-ACBD1F14B6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182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F9EE5-BB5A-194A-83F3-ACBD1F14B65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24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F9EE5-BB5A-194A-83F3-ACBD1F14B65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784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F9EE5-BB5A-194A-83F3-ACBD1F14B65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70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6403032" cy="365125"/>
          </a:xfrm>
        </p:spPr>
        <p:txBody>
          <a:bodyPr/>
          <a:lstStyle/>
          <a:p>
            <a:r>
              <a:rPr lang="de-DE"/>
              <a:t>21.11.2018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640303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7. Februar 2014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885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7. Februar 2014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77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640303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7. Februar 2014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302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7. Februar 2014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4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5974432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/>
              </a:defRPr>
            </a:lvl1pPr>
          </a:lstStyle>
          <a:p>
            <a:r>
              <a:rPr lang="de-DE"/>
              <a:t>21.11.2018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60232" y="6356350"/>
            <a:ext cx="1915396" cy="365125"/>
          </a:xfrm>
          <a:prstGeom prst="rect">
            <a:avLst/>
          </a:prstGeom>
          <a:solidFill>
            <a:srgbClr val="8FB61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Tahoma"/>
              </a:defRPr>
            </a:lvl1pPr>
          </a:lstStyle>
          <a:p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6660232" y="1268760"/>
            <a:ext cx="1915396" cy="7940"/>
          </a:xfrm>
          <a:prstGeom prst="line">
            <a:avLst/>
          </a:prstGeom>
          <a:ln w="38100">
            <a:solidFill>
              <a:srgbClr val="8FB6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685800" y="1268760"/>
            <a:ext cx="5974432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Bild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32656"/>
            <a:ext cx="2826246" cy="936104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671819" y="379412"/>
            <a:ext cx="5486400" cy="763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5974432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7. Februar 2014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60232" y="6356350"/>
            <a:ext cx="1915396" cy="365125"/>
          </a:xfrm>
          <a:prstGeom prst="rect">
            <a:avLst/>
          </a:prstGeom>
          <a:solidFill>
            <a:srgbClr val="8FB61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Tahom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6660232" y="1268760"/>
            <a:ext cx="1915396" cy="7940"/>
          </a:xfrm>
          <a:prstGeom prst="line">
            <a:avLst/>
          </a:prstGeom>
          <a:ln w="38100">
            <a:solidFill>
              <a:srgbClr val="8FB6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685800" y="1268760"/>
            <a:ext cx="5974432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Bild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332656"/>
            <a:ext cx="2826246" cy="936104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671819" y="379412"/>
            <a:ext cx="5486400" cy="763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1179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5974432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7. Februar 2014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60232" y="6356350"/>
            <a:ext cx="1915396" cy="365125"/>
          </a:xfrm>
          <a:prstGeom prst="rect">
            <a:avLst/>
          </a:prstGeom>
          <a:solidFill>
            <a:srgbClr val="8FB61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Tahom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6660232" y="1268760"/>
            <a:ext cx="1915396" cy="7940"/>
          </a:xfrm>
          <a:prstGeom prst="line">
            <a:avLst/>
          </a:prstGeom>
          <a:ln w="38100">
            <a:solidFill>
              <a:srgbClr val="8FB61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685800" y="1268760"/>
            <a:ext cx="5974432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Bild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332656"/>
            <a:ext cx="2826246" cy="936104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671819" y="379412"/>
            <a:ext cx="5486400" cy="763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966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s-montabaur.de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s-montabaur.de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825" y="3071088"/>
            <a:ext cx="86423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40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Bildungswege nach der Realschule plus</a:t>
            </a:r>
          </a:p>
        </p:txBody>
      </p:sp>
    </p:spTree>
    <p:extLst>
      <p:ext uri="{BB962C8B-B14F-4D97-AF65-F5344CB8AC3E}">
        <p14:creationId xmlns:p14="http://schemas.microsoft.com/office/powerpoint/2010/main" val="1962955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3860800"/>
            <a:ext cx="8207375" cy="504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Höhere Berufsfachschule</a:t>
            </a: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68313" y="4365625"/>
            <a:ext cx="8207375" cy="14398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Fachrichtung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000" b="1" kern="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Fachrich</a:t>
            </a:r>
            <a:r>
              <a:rPr kumimoji="0" lang="de-DE" altLang="de-DE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tung</a:t>
            </a: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Wirtschaft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 flipV="1">
            <a:off x="4572000" y="3213100"/>
            <a:ext cx="0" cy="647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2268538" y="2822216"/>
            <a:ext cx="4608512" cy="358775"/>
          </a:xfrm>
          <a:prstGeom prst="rect">
            <a:avLst/>
          </a:prstGeom>
          <a:solidFill>
            <a:srgbClr val="AEC14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Inhalte und Stundentafel</a:t>
            </a: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107950" y="1412875"/>
            <a:ext cx="2881313" cy="72072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Berufsbezogener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Unterricht</a:t>
            </a: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3130550" y="1412875"/>
            <a:ext cx="2881313" cy="72072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Allgemeinbildender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Unterricht</a:t>
            </a:r>
          </a:p>
        </p:txBody>
      </p:sp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6154738" y="1412875"/>
            <a:ext cx="2881312" cy="72072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Wahlpflicht-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Wahlunterricht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 flipV="1">
            <a:off x="2195513" y="2205038"/>
            <a:ext cx="2376487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V="1">
            <a:off x="4572000" y="2205038"/>
            <a:ext cx="0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V="1">
            <a:off x="4572000" y="2205038"/>
            <a:ext cx="2087563" cy="576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3419475" y="4868863"/>
            <a:ext cx="2376488" cy="3587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Praktikum 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468313" y="5867400"/>
            <a:ext cx="8207376" cy="431800"/>
          </a:xfrm>
          <a:prstGeom prst="roundRect">
            <a:avLst>
              <a:gd name="adj" fmla="val 16514"/>
            </a:avLst>
          </a:prstGeom>
          <a:solidFill>
            <a:srgbClr val="FFFFFF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de-DE" sz="20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ualifizierter </a:t>
            </a:r>
            <a:r>
              <a:rPr lang="de-DE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</a:t>
            </a:r>
            <a:r>
              <a:rPr lang="de-DE" sz="20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undarabschluss </a:t>
            </a:r>
            <a:r>
              <a:rPr lang="de-DE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de-DE" sz="2000" b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(mittlere Reife)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10</a:t>
            </a:fld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384DA98-F738-406A-838E-FDEB823AE812}"/>
              </a:ext>
            </a:extLst>
          </p:cNvPr>
          <p:cNvSpPr txBox="1"/>
          <p:nvPr/>
        </p:nvSpPr>
        <p:spPr>
          <a:xfrm>
            <a:off x="681997" y="795867"/>
            <a:ext cx="270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Höhere Berufsfachschule</a:t>
            </a:r>
          </a:p>
        </p:txBody>
      </p:sp>
    </p:spTree>
    <p:extLst>
      <p:ext uri="{BB962C8B-B14F-4D97-AF65-F5344CB8AC3E}">
        <p14:creationId xmlns:p14="http://schemas.microsoft.com/office/powerpoint/2010/main" val="404677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F87F609-C22C-4598-8BEF-4095934C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C0936C-8CCD-4902-8A4C-50F8286B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11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6038AC-09B3-4BEF-AB47-A7A223CF4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550" y="1456983"/>
            <a:ext cx="4630899" cy="481991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6DBB26-A1E6-404A-82B5-2D9794317C34}"/>
              </a:ext>
            </a:extLst>
          </p:cNvPr>
          <p:cNvSpPr txBox="1"/>
          <p:nvPr/>
        </p:nvSpPr>
        <p:spPr>
          <a:xfrm>
            <a:off x="681997" y="795867"/>
            <a:ext cx="270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Höhere Berufsfachschule</a:t>
            </a:r>
          </a:p>
        </p:txBody>
      </p:sp>
    </p:spTree>
    <p:extLst>
      <p:ext uri="{BB962C8B-B14F-4D97-AF65-F5344CB8AC3E}">
        <p14:creationId xmlns:p14="http://schemas.microsoft.com/office/powerpoint/2010/main" val="32927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75319D7-28FC-48F0-9A64-323F6B46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28C435-3E7C-4017-A198-924F5D24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12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06D8F6-6B66-4B11-AF4F-2954A08F0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340768"/>
            <a:ext cx="5388643" cy="492209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E7F3CC-5308-4C79-A362-181A3BD6CB0F}"/>
              </a:ext>
            </a:extLst>
          </p:cNvPr>
          <p:cNvSpPr txBox="1"/>
          <p:nvPr/>
        </p:nvSpPr>
        <p:spPr>
          <a:xfrm>
            <a:off x="681997" y="795867"/>
            <a:ext cx="270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Höhere Berufsfachschule</a:t>
            </a:r>
          </a:p>
        </p:txBody>
      </p:sp>
    </p:spTree>
    <p:extLst>
      <p:ext uri="{BB962C8B-B14F-4D97-AF65-F5344CB8AC3E}">
        <p14:creationId xmlns:p14="http://schemas.microsoft.com/office/powerpoint/2010/main" val="318518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AC23F6C-83DD-4B9C-A463-1CBD1FF8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DE7C06C-4EED-4ADF-9540-37933810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13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5B1B8-2EC2-403D-8640-160CEA0A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44" y="2132856"/>
            <a:ext cx="6581775" cy="33147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EC9E3-C2A5-430B-88BE-3A72B002FDDF}"/>
              </a:ext>
            </a:extLst>
          </p:cNvPr>
          <p:cNvSpPr txBox="1"/>
          <p:nvPr/>
        </p:nvSpPr>
        <p:spPr>
          <a:xfrm>
            <a:off x="681997" y="795867"/>
            <a:ext cx="270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Höhere Berufsfachschule</a:t>
            </a:r>
          </a:p>
        </p:txBody>
      </p:sp>
    </p:spTree>
    <p:extLst>
      <p:ext uri="{BB962C8B-B14F-4D97-AF65-F5344CB8AC3E}">
        <p14:creationId xmlns:p14="http://schemas.microsoft.com/office/powerpoint/2010/main" val="254040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676BE6-64A4-4940-9579-8DBB5147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6DA630-EBBA-4E21-BD04-B7D17CEC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14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739994-840B-4487-97ED-4162EC33D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80" y="1700808"/>
            <a:ext cx="6581775" cy="42862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2280892-8018-4895-AFA3-1BA63DF2ECF2}"/>
              </a:ext>
            </a:extLst>
          </p:cNvPr>
          <p:cNvSpPr txBox="1"/>
          <p:nvPr/>
        </p:nvSpPr>
        <p:spPr>
          <a:xfrm>
            <a:off x="681997" y="795867"/>
            <a:ext cx="270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Höhere Berufsfachschule</a:t>
            </a:r>
          </a:p>
        </p:txBody>
      </p:sp>
    </p:spTree>
    <p:extLst>
      <p:ext uri="{BB962C8B-B14F-4D97-AF65-F5344CB8AC3E}">
        <p14:creationId xmlns:p14="http://schemas.microsoft.com/office/powerpoint/2010/main" val="85035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15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5800" y="1484784"/>
            <a:ext cx="788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ahoma"/>
                <a:cs typeface="Tahoma"/>
              </a:rPr>
              <a:t>Abschluss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5800" y="1988840"/>
            <a:ext cx="7960898" cy="4032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Abschlussprüfung gliedert sich in eine schriftliche und mündliche Prüfung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Sie/Er ist berechtigt, die Bezeichnung</a:t>
            </a:r>
          </a:p>
          <a:p>
            <a:pPr marL="271463">
              <a:spcBef>
                <a:spcPts val="300"/>
              </a:spcBef>
              <a:spcAft>
                <a:spcPts val="300"/>
              </a:spcAft>
            </a:pPr>
            <a:r>
              <a:rPr lang="de-DE" i="1" dirty="0">
                <a:latin typeface="Tahoma"/>
                <a:cs typeface="Tahoma"/>
              </a:rPr>
              <a:t>„Staatlich geprüfte kaufmännische Assistentin/Staatlich geprüfter kaufmännischer Assistent“ </a:t>
            </a:r>
            <a:r>
              <a:rPr lang="de-DE" dirty="0">
                <a:latin typeface="Tahoma"/>
                <a:cs typeface="Tahoma"/>
              </a:rPr>
              <a:t>zu führen</a:t>
            </a:r>
          </a:p>
          <a:p>
            <a:pPr marL="271463">
              <a:spcBef>
                <a:spcPts val="300"/>
              </a:spcBef>
              <a:spcAft>
                <a:spcPts val="300"/>
              </a:spcAft>
            </a:pPr>
            <a:endParaRPr lang="de-DE" dirty="0">
              <a:latin typeface="Tahoma"/>
              <a:cs typeface="Tahoma"/>
            </a:endParaRPr>
          </a:p>
          <a:p>
            <a:r>
              <a:rPr lang="de-DE" sz="2400" b="1" dirty="0">
                <a:latin typeface="Tahoma"/>
                <a:cs typeface="Tahoma"/>
              </a:rPr>
              <a:t>Seitenausstieg</a:t>
            </a:r>
            <a:endParaRPr lang="de-DE" dirty="0">
              <a:latin typeface="Tahoma"/>
              <a:cs typeface="Tahoma"/>
            </a:endParaRPr>
          </a:p>
          <a:p>
            <a:endParaRPr lang="de-DE" sz="1200" dirty="0">
              <a:latin typeface="Tahoma"/>
              <a:cs typeface="Tahom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nach dem ersten Jahr besteht die Möglichkeit des Seitenausstiegs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ggf. Anrechnung auf die duale Berufsausbildung eines kaufmännischen Berufs möglich</a:t>
            </a:r>
          </a:p>
          <a:p>
            <a:pPr>
              <a:spcBef>
                <a:spcPts val="600"/>
              </a:spcBef>
              <a:defRPr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1997" y="795867"/>
            <a:ext cx="270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Höhere Berufsfachschule</a:t>
            </a:r>
          </a:p>
        </p:txBody>
      </p:sp>
    </p:spTree>
    <p:extLst>
      <p:ext uri="{BB962C8B-B14F-4D97-AF65-F5344CB8AC3E}">
        <p14:creationId xmlns:p14="http://schemas.microsoft.com/office/powerpoint/2010/main" val="286850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16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5800" y="1484784"/>
            <a:ext cx="788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ahoma"/>
                <a:cs typeface="Tahoma"/>
              </a:rPr>
              <a:t>Erwerb der Fachhochschulreifeprüfung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5800" y="1988840"/>
            <a:ext cx="7960898" cy="4176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>
                <a:latin typeface="Tahoma"/>
                <a:cs typeface="Tahoma"/>
              </a:rPr>
              <a:t>(schulischer Teil)</a:t>
            </a:r>
          </a:p>
          <a:p>
            <a:endParaRPr lang="de-DE" dirty="0">
              <a:latin typeface="Tahoma"/>
              <a:cs typeface="Tahom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am Ende des zweiten Schuljahres </a:t>
            </a:r>
            <a:r>
              <a:rPr lang="de-DE" dirty="0" smtClean="0">
                <a:latin typeface="Tahoma"/>
                <a:cs typeface="Tahoma"/>
              </a:rPr>
              <a:t>ist </a:t>
            </a:r>
            <a:r>
              <a:rPr lang="de-DE" dirty="0">
                <a:latin typeface="Tahoma"/>
                <a:cs typeface="Tahoma"/>
              </a:rPr>
              <a:t>auf </a:t>
            </a:r>
            <a:r>
              <a:rPr lang="de-DE" dirty="0" smtClean="0">
                <a:latin typeface="Tahoma"/>
                <a:cs typeface="Tahoma"/>
              </a:rPr>
              <a:t>Antrag die Teilnahme </a:t>
            </a:r>
            <a:r>
              <a:rPr lang="de-DE" dirty="0">
                <a:latin typeface="Tahoma"/>
                <a:cs typeface="Tahoma"/>
              </a:rPr>
              <a:t>an der Fachhochschulreifeprüfung in </a:t>
            </a:r>
            <a:r>
              <a:rPr lang="de-DE" dirty="0" smtClean="0">
                <a:latin typeface="Tahoma"/>
                <a:cs typeface="Tahoma"/>
              </a:rPr>
              <a:t>den folgenden </a:t>
            </a:r>
            <a:r>
              <a:rPr lang="de-DE" dirty="0">
                <a:latin typeface="Tahoma"/>
                <a:cs typeface="Tahoma"/>
              </a:rPr>
              <a:t>Fächern </a:t>
            </a:r>
            <a:r>
              <a:rPr lang="de-DE" dirty="0" smtClean="0">
                <a:latin typeface="Tahoma"/>
                <a:cs typeface="Tahoma"/>
              </a:rPr>
              <a:t>möglich: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 smtClean="0">
                <a:latin typeface="Tahoma"/>
                <a:cs typeface="Tahoma"/>
              </a:rPr>
              <a:t>Deutsch</a:t>
            </a:r>
            <a:r>
              <a:rPr lang="de-DE" dirty="0">
                <a:latin typeface="Tahoma"/>
                <a:cs typeface="Tahoma"/>
              </a:rPr>
              <a:t>, </a:t>
            </a:r>
            <a:endParaRPr lang="de-DE" dirty="0" smtClean="0">
              <a:latin typeface="Tahoma"/>
              <a:cs typeface="Tahoma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 smtClean="0">
                <a:latin typeface="Tahoma"/>
                <a:cs typeface="Tahoma"/>
              </a:rPr>
              <a:t>Englisch </a:t>
            </a:r>
            <a:r>
              <a:rPr lang="de-DE" dirty="0">
                <a:latin typeface="Tahoma"/>
                <a:cs typeface="Tahoma"/>
              </a:rPr>
              <a:t>und </a:t>
            </a:r>
            <a:endParaRPr lang="de-DE" dirty="0" smtClean="0">
              <a:latin typeface="Tahoma"/>
              <a:cs typeface="Tahoma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 smtClean="0">
                <a:latin typeface="Tahoma"/>
                <a:cs typeface="Tahoma"/>
              </a:rPr>
              <a:t>Mathematik </a:t>
            </a:r>
            <a:endParaRPr lang="de-DE" dirty="0">
              <a:latin typeface="Tahoma"/>
              <a:cs typeface="Tahom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 smtClean="0">
                <a:latin typeface="Tahoma"/>
                <a:cs typeface="Tahoma"/>
              </a:rPr>
              <a:t>Das Wahlpflichtfach </a:t>
            </a:r>
            <a:r>
              <a:rPr lang="de-DE" dirty="0">
                <a:latin typeface="Tahoma"/>
                <a:cs typeface="Tahoma"/>
              </a:rPr>
              <a:t>Naturwissenschaft ist </a:t>
            </a:r>
            <a:r>
              <a:rPr lang="de-DE" dirty="0" smtClean="0">
                <a:latin typeface="Tahoma"/>
                <a:cs typeface="Tahoma"/>
              </a:rPr>
              <a:t>zwingend während der </a:t>
            </a:r>
            <a:r>
              <a:rPr lang="de-DE" smtClean="0">
                <a:latin typeface="Tahoma"/>
                <a:cs typeface="Tahoma"/>
              </a:rPr>
              <a:t>zweijährigen Ausbildung </a:t>
            </a:r>
            <a:r>
              <a:rPr lang="de-DE" dirty="0">
                <a:latin typeface="Tahoma"/>
                <a:cs typeface="Tahoma"/>
              </a:rPr>
              <a:t>zu belegen</a:t>
            </a:r>
          </a:p>
          <a:p>
            <a:pPr>
              <a:spcBef>
                <a:spcPts val="600"/>
              </a:spcBef>
              <a:defRPr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1997" y="795867"/>
            <a:ext cx="270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Höhere Berufsfachschule</a:t>
            </a:r>
          </a:p>
        </p:txBody>
      </p:sp>
    </p:spTree>
    <p:extLst>
      <p:ext uri="{BB962C8B-B14F-4D97-AF65-F5344CB8AC3E}">
        <p14:creationId xmlns:p14="http://schemas.microsoft.com/office/powerpoint/2010/main" val="78807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17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5800" y="1484784"/>
            <a:ext cx="788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ahoma"/>
                <a:cs typeface="Tahoma"/>
              </a:rPr>
              <a:t>Anmeldung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5800" y="1988840"/>
            <a:ext cx="7960898" cy="4176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latin typeface="Tahoma"/>
                <a:cs typeface="Tahoma"/>
              </a:rPr>
              <a:t>Bis spätestens 1. März eines jeden Jahres sind bei der Schule vorzulegen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de-DE" dirty="0">
              <a:latin typeface="Tahoma"/>
              <a:cs typeface="Tahom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ausgefülltes Formular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beglaubigte Kopie des Halbjahreszeugnisses der 10. Klasse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oder das Abschlusszeugnis der mittleren Reife</a:t>
            </a:r>
          </a:p>
          <a:p>
            <a:endParaRPr lang="de-DE" dirty="0">
              <a:latin typeface="Tahoma"/>
              <a:cs typeface="Tahoma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1997" y="795867"/>
            <a:ext cx="270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Höhere Berufsfachschule</a:t>
            </a:r>
          </a:p>
        </p:txBody>
      </p:sp>
    </p:spTree>
    <p:extLst>
      <p:ext uri="{BB962C8B-B14F-4D97-AF65-F5344CB8AC3E}">
        <p14:creationId xmlns:p14="http://schemas.microsoft.com/office/powerpoint/2010/main" val="2451486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443663" y="3789363"/>
            <a:ext cx="2303462" cy="8651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Allgemeinbildendes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Gymnasium</a:t>
            </a: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268538" y="4111625"/>
            <a:ext cx="2303462" cy="86518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Ausbildungsplatz</a:t>
            </a:r>
          </a:p>
        </p:txBody>
      </p:sp>
      <p:sp>
        <p:nvSpPr>
          <p:cNvPr id="8" name="Rectangle 2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8313" y="2924175"/>
            <a:ext cx="2303462" cy="865188"/>
          </a:xfrm>
          <a:prstGeom prst="rect">
            <a:avLst/>
          </a:prstGeom>
          <a:solidFill>
            <a:srgbClr val="FFFF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Berufliches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Gymnasium</a:t>
            </a:r>
          </a:p>
        </p:txBody>
      </p:sp>
      <p:sp>
        <p:nvSpPr>
          <p:cNvPr id="9" name="Rectangle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67175" y="1987550"/>
            <a:ext cx="2303463" cy="8651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Höhere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Berufsfachschule</a:t>
            </a: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V="1">
            <a:off x="3419475" y="4976813"/>
            <a:ext cx="1588" cy="8270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 flipV="1">
            <a:off x="1258888" y="3860800"/>
            <a:ext cx="0" cy="19446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V="1">
            <a:off x="5218113" y="2924175"/>
            <a:ext cx="1587" cy="2881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V="1">
            <a:off x="7524750" y="4724400"/>
            <a:ext cx="0" cy="10810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 flipV="1">
            <a:off x="3421063" y="2420938"/>
            <a:ext cx="0" cy="1655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547813" y="1555750"/>
            <a:ext cx="2303462" cy="865188"/>
          </a:xfrm>
          <a:prstGeom prst="rect">
            <a:avLst/>
          </a:prstGeom>
          <a:solidFill>
            <a:srgbClr val="AFCF0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Berufsoberschule I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23850" y="5867400"/>
            <a:ext cx="8496300" cy="431800"/>
          </a:xfrm>
          <a:prstGeom prst="roundRect">
            <a:avLst>
              <a:gd name="adj" fmla="val 16514"/>
            </a:avLst>
          </a:prstGeom>
          <a:solidFill>
            <a:srgbClr val="FFFFFF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de-DE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ualifizierter </a:t>
            </a:r>
            <a:r>
              <a:rPr lang="de-DE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</a:t>
            </a:r>
            <a:r>
              <a:rPr lang="de-DE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undarabschluss </a:t>
            </a:r>
            <a:r>
              <a:rPr lang="de-DE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de-DE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(mittlere Reife)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95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19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3568" y="2564904"/>
            <a:ext cx="78200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Tahoma"/>
                <a:cs typeface="Tahoma"/>
              </a:rPr>
              <a:t>Berufsoberschule 1 (BOS 1)</a:t>
            </a:r>
          </a:p>
          <a:p>
            <a:endParaRPr lang="de-DE" sz="3200" b="1" dirty="0">
              <a:latin typeface="Tahoma"/>
              <a:cs typeface="Tahoma"/>
            </a:endParaRPr>
          </a:p>
          <a:p>
            <a:r>
              <a:rPr lang="de-DE" b="1" dirty="0">
                <a:latin typeface="Tahoma"/>
                <a:cs typeface="Tahoma"/>
              </a:rPr>
              <a:t>Fachrichtungen: Technik und Wirtschaft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6" name="Picture 26" descr="MCj039815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65400"/>
            <a:ext cx="13620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36513" y="1254125"/>
            <a:ext cx="91440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de-DE" altLang="de-DE" sz="2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der BBS-Montabaur werden zur Zeit ca. …</a:t>
            </a:r>
          </a:p>
        </p:txBody>
      </p:sp>
      <p:pic>
        <p:nvPicPr>
          <p:cNvPr id="8" name="Picture 5" descr="BD0663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05038"/>
            <a:ext cx="178911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D0720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25400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3175000"/>
            <a:ext cx="4205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altLang="de-DE" sz="2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ca. </a:t>
            </a:r>
            <a:r>
              <a:rPr lang="de-DE" altLang="de-DE" sz="2400" b="1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2.300 </a:t>
            </a:r>
            <a:r>
              <a:rPr lang="de-DE" altLang="de-DE" sz="2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Schülerinnen</a:t>
            </a:r>
            <a:endParaRPr lang="de-DE" altLang="de-DE" sz="24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altLang="de-DE" sz="2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 </a:t>
            </a:r>
            <a:r>
              <a:rPr lang="de-DE" altLang="de-DE" sz="2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Schüler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724525" y="3933825"/>
            <a:ext cx="34194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altLang="de-DE" sz="2400" b="1" kern="0" dirty="0">
                <a:solidFill>
                  <a:srgbClr val="000000"/>
                </a:solidFill>
              </a:rPr>
              <a:t> </a:t>
            </a:r>
            <a:r>
              <a:rPr lang="de-DE" altLang="de-DE" sz="2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</a:t>
            </a:r>
            <a:r>
              <a:rPr lang="de-DE" altLang="de-DE" sz="2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400" b="1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130</a:t>
            </a:r>
            <a:r>
              <a:rPr lang="de-DE" altLang="de-DE" sz="24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Lehrerinnen</a:t>
            </a:r>
            <a:r>
              <a:rPr lang="de-DE" altLang="de-DE" sz="2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und </a:t>
            </a:r>
            <a:r>
              <a:rPr lang="de-DE" altLang="de-DE" sz="2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Lehrern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563938" y="5805488"/>
            <a:ext cx="22060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Aft>
                <a:spcPct val="0"/>
              </a:spcAft>
              <a:buFontTx/>
              <a:buNone/>
              <a:defRPr/>
            </a:pPr>
            <a:r>
              <a:rPr lang="de-DE" altLang="de-DE" sz="2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unterrichtet.</a:t>
            </a:r>
          </a:p>
        </p:txBody>
      </p:sp>
      <p:pic>
        <p:nvPicPr>
          <p:cNvPr id="13" name="Picture 17" descr="MCj039815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13239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MCj039815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84538"/>
            <a:ext cx="156845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5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20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5800" y="1484784"/>
            <a:ext cx="788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ahoma"/>
                <a:cs typeface="Tahoma"/>
              </a:rPr>
              <a:t>Ziel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5800" y="1988840"/>
            <a:ext cx="7960898" cy="4176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latin typeface="Tahoma"/>
                <a:cs typeface="Tahoma"/>
              </a:rPr>
              <a:t>Die Berufsoberschule 1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führt zur Fachhochschulreife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vermittelt berufsorientierte Fachkenntnisse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fördert allgemeinbildende Kompetenzen und vernetztes Denken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befähigt zu wertorientiertem Verhalten sowie zur verantwortlichen Mitgestaltung des öffentlichen Lebens und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trägt zur Persönlichkeitsbildung bei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endParaRPr lang="de-DE" dirty="0">
              <a:latin typeface="Tahoma"/>
              <a:cs typeface="Tahom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latin typeface="Tahoma"/>
                <a:cs typeface="Tahoma"/>
              </a:rPr>
              <a:t>Die </a:t>
            </a:r>
            <a:r>
              <a:rPr lang="de-DE" dirty="0" err="1">
                <a:latin typeface="Tahoma"/>
                <a:cs typeface="Tahoma"/>
              </a:rPr>
              <a:t>bbsmt</a:t>
            </a:r>
            <a:r>
              <a:rPr lang="de-DE" dirty="0">
                <a:latin typeface="Tahoma"/>
                <a:cs typeface="Tahoma"/>
              </a:rPr>
              <a:t> führt die Fachrichtung Technik mit Schwerpunkt Ingenieurwesen und die Fachrichtung Wirtschaft.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endParaRPr lang="de-DE" b="0" dirty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spcBef>
                <a:spcPts val="600"/>
              </a:spcBef>
              <a:defRPr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1997" y="795867"/>
            <a:ext cx="212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Berufsoberschule 1</a:t>
            </a:r>
          </a:p>
        </p:txBody>
      </p:sp>
    </p:spTree>
    <p:extLst>
      <p:ext uri="{BB962C8B-B14F-4D97-AF65-F5344CB8AC3E}">
        <p14:creationId xmlns:p14="http://schemas.microsoft.com/office/powerpoint/2010/main" val="4282131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21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5800" y="1484784"/>
            <a:ext cx="788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ahoma"/>
                <a:cs typeface="Tahoma"/>
              </a:rPr>
              <a:t>Aufnahmevoraussetzungen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5800" y="1988840"/>
            <a:ext cx="7960898" cy="3024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qualifizierter Sekundarabschluss I (Mittlere Reife) oder ein als gleichwertig anerkannter Abschluss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latin typeface="Tahoma"/>
                <a:cs typeface="Tahoma"/>
              </a:rPr>
              <a:t>			und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b="0" dirty="0">
                <a:solidFill>
                  <a:srgbClr val="000000"/>
                </a:solidFill>
                <a:latin typeface="Tahoma"/>
                <a:cs typeface="Tahoma"/>
              </a:rPr>
              <a:t>Abschluss der Berufsschule in einem </a:t>
            </a:r>
            <a:r>
              <a:rPr lang="de-DE" dirty="0">
                <a:solidFill>
                  <a:srgbClr val="000000"/>
                </a:solidFill>
                <a:latin typeface="Tahoma"/>
                <a:cs typeface="Tahoma"/>
              </a:rPr>
              <a:t>Ausbildungsberuf der jeweiligen Fachrichtung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solidFill>
                  <a:srgbClr val="000000"/>
                </a:solidFill>
                <a:latin typeface="Tahoma"/>
                <a:cs typeface="Tahoma"/>
              </a:rPr>
              <a:t>			oder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b="0" dirty="0">
                <a:solidFill>
                  <a:srgbClr val="000000"/>
                </a:solidFill>
                <a:latin typeface="Tahoma"/>
                <a:cs typeface="Tahoma"/>
              </a:rPr>
              <a:t>absolvierte Ausbildung in einem Beamtenverhältnis oder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solidFill>
                  <a:srgbClr val="000000"/>
                </a:solidFill>
                <a:latin typeface="Tahoma"/>
                <a:cs typeface="Tahoma"/>
              </a:rPr>
              <a:t>Nachweis über mindestens fünfjährige Berufserfahrung in einem Tätigkeitsbereich der angestrebten Fachrichtung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1997" y="785995"/>
            <a:ext cx="212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Berufsoberschule 1</a:t>
            </a:r>
          </a:p>
        </p:txBody>
      </p:sp>
    </p:spTree>
    <p:extLst>
      <p:ext uri="{BB962C8B-B14F-4D97-AF65-F5344CB8AC3E}">
        <p14:creationId xmlns:p14="http://schemas.microsoft.com/office/powerpoint/2010/main" val="83051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Picture 2" descr="http://de.buzznews.ro/wp-content/uploads/2013/08/wirtsch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8396"/>
            <a:ext cx="2795121" cy="2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5580031" y="1288852"/>
            <a:ext cx="2995597" cy="2104618"/>
            <a:chOff x="5580031" y="1288852"/>
            <a:chExt cx="2995597" cy="2104618"/>
          </a:xfrm>
        </p:grpSpPr>
        <p:pic>
          <p:nvPicPr>
            <p:cNvPr id="2050" name="Picture 2" descr="http://technik.flyingbrick.de/images/9/9c/21_Kuppungskor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31" y="1288852"/>
              <a:ext cx="2995597" cy="210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 rot="20325015">
              <a:off x="5793377" y="2119820"/>
              <a:ext cx="239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 e c h n i k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693080" y="2492896"/>
            <a:ext cx="648072" cy="504056"/>
            <a:chOff x="2994419" y="2492896"/>
            <a:chExt cx="648072" cy="504056"/>
          </a:xfrm>
        </p:grpSpPr>
        <p:sp>
          <p:nvSpPr>
            <p:cNvPr id="10" name="Ellipse 9"/>
            <p:cNvSpPr/>
            <p:nvPr/>
          </p:nvSpPr>
          <p:spPr>
            <a:xfrm>
              <a:off x="3073023" y="2492896"/>
              <a:ext cx="490865" cy="504056"/>
            </a:xfrm>
            <a:prstGeom prst="ellipse">
              <a:avLst/>
            </a:prstGeom>
            <a:solidFill>
              <a:srgbClr val="AEC14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994419" y="256025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990741" y="2492896"/>
            <a:ext cx="648072" cy="504056"/>
            <a:chOff x="2994419" y="2492896"/>
            <a:chExt cx="648072" cy="504056"/>
          </a:xfrm>
        </p:grpSpPr>
        <p:sp>
          <p:nvSpPr>
            <p:cNvPr id="13" name="Ellipse 12"/>
            <p:cNvSpPr/>
            <p:nvPr/>
          </p:nvSpPr>
          <p:spPr>
            <a:xfrm>
              <a:off x="3073023" y="2492896"/>
              <a:ext cx="490865" cy="504056"/>
            </a:xfrm>
            <a:prstGeom prst="ellipse">
              <a:avLst/>
            </a:prstGeom>
            <a:solidFill>
              <a:srgbClr val="AEC14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994419" y="256025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995936" y="3546014"/>
            <a:ext cx="1008112" cy="747082"/>
            <a:chOff x="2994420" y="2492896"/>
            <a:chExt cx="648072" cy="504056"/>
          </a:xfrm>
        </p:grpSpPr>
        <p:sp>
          <p:nvSpPr>
            <p:cNvPr id="16" name="Ellipse 15"/>
            <p:cNvSpPr/>
            <p:nvPr/>
          </p:nvSpPr>
          <p:spPr>
            <a:xfrm>
              <a:off x="3073023" y="2492896"/>
              <a:ext cx="490865" cy="504056"/>
            </a:xfrm>
            <a:prstGeom prst="ellipse">
              <a:avLst/>
            </a:prstGeom>
            <a:solidFill>
              <a:srgbClr val="AEC14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994420" y="2588299"/>
              <a:ext cx="648072" cy="311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</a:p>
          </p:txBody>
        </p:sp>
      </p:grpSp>
      <p:cxnSp>
        <p:nvCxnSpPr>
          <p:cNvPr id="18" name="Gerade Verbindung mit Pfeil 17"/>
          <p:cNvCxnSpPr/>
          <p:nvPr/>
        </p:nvCxnSpPr>
        <p:spPr>
          <a:xfrm>
            <a:off x="3339535" y="3068960"/>
            <a:ext cx="656401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4788024" y="3068960"/>
            <a:ext cx="328117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22</a:t>
            </a:fld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2123728" y="497310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 neue Klasse in der Fachrichtung Wirtschaft und in der Fachrichtung Technik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83568" y="4293096"/>
            <a:ext cx="2088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Jährlich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48FF7BB-E837-4EAC-86D2-22C2975845FB}"/>
              </a:ext>
            </a:extLst>
          </p:cNvPr>
          <p:cNvSpPr txBox="1"/>
          <p:nvPr/>
        </p:nvSpPr>
        <p:spPr>
          <a:xfrm>
            <a:off x="681997" y="795867"/>
            <a:ext cx="212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Berufsoberschule 1</a:t>
            </a:r>
          </a:p>
        </p:txBody>
      </p:sp>
    </p:spTree>
    <p:extLst>
      <p:ext uri="{BB962C8B-B14F-4D97-AF65-F5344CB8AC3E}">
        <p14:creationId xmlns:p14="http://schemas.microsoft.com/office/powerpoint/2010/main" val="716286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9CE6E9-B8E7-4EEF-89FA-61C533DB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9042B83-D6E9-4391-ABCD-0D672235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23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3AC065-62DF-43BA-8229-82C8E20AA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69130"/>
            <a:ext cx="5178896" cy="48654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8628668-A771-4330-BF9F-B92EA876AAE2}"/>
              </a:ext>
            </a:extLst>
          </p:cNvPr>
          <p:cNvSpPr txBox="1"/>
          <p:nvPr/>
        </p:nvSpPr>
        <p:spPr>
          <a:xfrm>
            <a:off x="681997" y="795867"/>
            <a:ext cx="212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Berufsoberschule 1</a:t>
            </a:r>
          </a:p>
        </p:txBody>
      </p:sp>
    </p:spTree>
    <p:extLst>
      <p:ext uri="{BB962C8B-B14F-4D97-AF65-F5344CB8AC3E}">
        <p14:creationId xmlns:p14="http://schemas.microsoft.com/office/powerpoint/2010/main" val="585009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12E73D-0681-46D3-94CB-311B0730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9DD0DA-0996-4EDF-B04A-D965FB36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24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F6353D-3671-4605-9C82-E4E242DAF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34" y="1484784"/>
            <a:ext cx="5642396" cy="47525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DC7B382-D1BD-4EA6-93E4-3FE3B552746D}"/>
              </a:ext>
            </a:extLst>
          </p:cNvPr>
          <p:cNvSpPr txBox="1"/>
          <p:nvPr/>
        </p:nvSpPr>
        <p:spPr>
          <a:xfrm>
            <a:off x="681997" y="795867"/>
            <a:ext cx="212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Berufsoberschule 1</a:t>
            </a:r>
          </a:p>
        </p:txBody>
      </p:sp>
    </p:spTree>
    <p:extLst>
      <p:ext uri="{BB962C8B-B14F-4D97-AF65-F5344CB8AC3E}">
        <p14:creationId xmlns:p14="http://schemas.microsoft.com/office/powerpoint/2010/main" val="1534741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25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5800" y="1484784"/>
            <a:ext cx="788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ahoma"/>
                <a:cs typeface="Tahoma"/>
              </a:rPr>
              <a:t>Abschluss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5800" y="1988840"/>
            <a:ext cx="7960898" cy="4032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latin typeface="Tahoma"/>
                <a:cs typeface="Tahoma"/>
              </a:rPr>
              <a:t>Die Berufsoberschule 1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schließt mit einer Prüfung zur Erlangung der Fachhochschulreife ab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diese berechtigt in allen Ländern der Bundesrepublik Deutschland zum Studium an </a:t>
            </a:r>
            <a:r>
              <a:rPr lang="de-DE" dirty="0" smtClean="0">
                <a:latin typeface="Tahoma"/>
                <a:cs typeface="Tahoma"/>
              </a:rPr>
              <a:t>Fachhochschulen bzw. Hochschulen</a:t>
            </a:r>
            <a:endParaRPr lang="de-DE" dirty="0">
              <a:latin typeface="Tahoma"/>
              <a:cs typeface="Tahom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und zum Besuch der Berufsoberschule 2 (Erwerb der allgemeinen Hochschulreife; Nachweis von mindestens 320 Unterrichtsstunden in einer zweiten Fremdsprache notwendig)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endParaRPr lang="de-DE" dirty="0">
              <a:latin typeface="Tahoma"/>
              <a:cs typeface="Tahom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endParaRPr lang="de-DE" dirty="0">
              <a:latin typeface="Tahoma"/>
              <a:cs typeface="Tahoma"/>
            </a:endParaRPr>
          </a:p>
          <a:p>
            <a:pPr marL="271463">
              <a:spcBef>
                <a:spcPts val="300"/>
              </a:spcBef>
              <a:spcAft>
                <a:spcPts val="300"/>
              </a:spcAft>
            </a:pPr>
            <a:endParaRPr lang="de-DE" dirty="0">
              <a:latin typeface="Tahoma"/>
              <a:cs typeface="Tahoma"/>
            </a:endParaRPr>
          </a:p>
          <a:p>
            <a:pPr>
              <a:spcBef>
                <a:spcPts val="600"/>
              </a:spcBef>
              <a:defRPr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1997" y="795867"/>
            <a:ext cx="212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Berufsoberschule 1</a:t>
            </a:r>
          </a:p>
        </p:txBody>
      </p:sp>
    </p:spTree>
    <p:extLst>
      <p:ext uri="{BB962C8B-B14F-4D97-AF65-F5344CB8AC3E}">
        <p14:creationId xmlns:p14="http://schemas.microsoft.com/office/powerpoint/2010/main" val="926976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26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5800" y="1484784"/>
            <a:ext cx="788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ahoma"/>
                <a:cs typeface="Tahoma"/>
              </a:rPr>
              <a:t>Abschlussprüfung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5800" y="1988840"/>
            <a:ext cx="7960898" cy="4176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latin typeface="Tahoma"/>
              <a:cs typeface="Tahom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gliedert sich in eine schriftliche und eine mündliche Prüfung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schriftlicher Teil besteht jeweils aus einer Aufsichtsarbeit in den </a:t>
            </a:r>
            <a:r>
              <a:rPr lang="de-DE" dirty="0" smtClean="0">
                <a:latin typeface="Tahoma"/>
                <a:cs typeface="Tahoma"/>
              </a:rPr>
              <a:t>Fächern: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 smtClean="0">
                <a:latin typeface="Tahoma"/>
                <a:cs typeface="Tahoma"/>
              </a:rPr>
              <a:t>Deutsch/Kommunikation</a:t>
            </a:r>
            <a:r>
              <a:rPr lang="de-DE" dirty="0">
                <a:latin typeface="Tahoma"/>
                <a:cs typeface="Tahoma"/>
              </a:rPr>
              <a:t>,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 smtClean="0">
                <a:latin typeface="Tahoma"/>
                <a:cs typeface="Tahoma"/>
              </a:rPr>
              <a:t>Englisch</a:t>
            </a:r>
            <a:r>
              <a:rPr lang="de-DE" dirty="0">
                <a:latin typeface="Tahoma"/>
                <a:cs typeface="Tahoma"/>
              </a:rPr>
              <a:t>, </a:t>
            </a:r>
            <a:endParaRPr lang="de-DE" dirty="0" smtClean="0">
              <a:latin typeface="Tahoma"/>
              <a:cs typeface="Tahoma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 smtClean="0">
                <a:latin typeface="Tahoma"/>
                <a:cs typeface="Tahoma"/>
              </a:rPr>
              <a:t>Mathematik </a:t>
            </a:r>
            <a:r>
              <a:rPr lang="de-DE" dirty="0">
                <a:latin typeface="Tahoma"/>
                <a:cs typeface="Tahoma"/>
              </a:rPr>
              <a:t>und zusätzlich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Fachrichtung </a:t>
            </a:r>
            <a:r>
              <a:rPr lang="de-DE" dirty="0" smtClean="0">
                <a:latin typeface="Tahoma"/>
                <a:cs typeface="Tahoma"/>
              </a:rPr>
              <a:t>Technik im Fach: </a:t>
            </a:r>
            <a:r>
              <a:rPr lang="de-DE" dirty="0">
                <a:latin typeface="Tahoma"/>
                <a:cs typeface="Tahoma"/>
              </a:rPr>
              <a:t>Technologie/Informatik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Fachrichtung Wirtschaft im </a:t>
            </a:r>
            <a:r>
              <a:rPr lang="de-DE" dirty="0" smtClean="0">
                <a:latin typeface="Tahoma"/>
                <a:cs typeface="Tahoma"/>
              </a:rPr>
              <a:t>Fach: Betriebswirtschaftslehre / Informationsverarbeitung</a:t>
            </a:r>
            <a:endParaRPr lang="de-DE" dirty="0">
              <a:latin typeface="Tahoma"/>
              <a:cs typeface="Tahom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endParaRPr lang="de-DE" dirty="0">
              <a:latin typeface="Tahoma"/>
              <a:cs typeface="Tahoma"/>
            </a:endParaRPr>
          </a:p>
          <a:p>
            <a:pPr>
              <a:spcBef>
                <a:spcPts val="600"/>
              </a:spcBef>
              <a:defRPr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1997" y="795867"/>
            <a:ext cx="212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Berufsoberschule 1</a:t>
            </a:r>
          </a:p>
        </p:txBody>
      </p:sp>
    </p:spTree>
    <p:extLst>
      <p:ext uri="{BB962C8B-B14F-4D97-AF65-F5344CB8AC3E}">
        <p14:creationId xmlns:p14="http://schemas.microsoft.com/office/powerpoint/2010/main" val="987424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27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5800" y="1484784"/>
            <a:ext cx="788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ahoma"/>
                <a:cs typeface="Tahoma"/>
              </a:rPr>
              <a:t>Anmeldung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5800" y="1988840"/>
            <a:ext cx="7960898" cy="4176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latin typeface="Tahoma"/>
                <a:cs typeface="Tahoma"/>
              </a:rPr>
              <a:t>Der Aufnahmeantrag zur Berufsoberschule 1 muss bis zum 1. März für die Aufnahme zum Schuljahresbeginn nach den Sommerferien des gleichen Jahres vorliegen.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latin typeface="Tahoma"/>
                <a:cs typeface="Tahoma"/>
              </a:rPr>
              <a:t>Falls Schulplätze frei sind, können auch später eingehende Anmeldungen berücksichtigt werden.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1997" y="795867"/>
            <a:ext cx="212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Berufsoberschule 1</a:t>
            </a:r>
          </a:p>
        </p:txBody>
      </p:sp>
    </p:spTree>
    <p:extLst>
      <p:ext uri="{BB962C8B-B14F-4D97-AF65-F5344CB8AC3E}">
        <p14:creationId xmlns:p14="http://schemas.microsoft.com/office/powerpoint/2010/main" val="1639003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825" y="3071088"/>
            <a:ext cx="864235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</a:t>
            </a:r>
            <a:r>
              <a:rPr kumimoji="0" lang="de-DE" altLang="de-DE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berufliche </a:t>
            </a:r>
            <a:r>
              <a:rPr kumimoji="0" lang="de-DE" altLang="de-D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Gymnasium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2400" b="1" kern="0" noProof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Fachrichtungen Wirtschaft und Gesundheit / Soziales</a:t>
            </a:r>
            <a:endParaRPr kumimoji="0" lang="de-DE" altLang="de-DE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665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</p:txBody>
      </p:sp>
      <p:sp>
        <p:nvSpPr>
          <p:cNvPr id="7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graphicFrame>
        <p:nvGraphicFramePr>
          <p:cNvPr id="3" name="Diagramm 2"/>
          <p:cNvGraphicFramePr/>
          <p:nvPr>
            <p:extLst/>
          </p:nvPr>
        </p:nvGraphicFramePr>
        <p:xfrm>
          <a:off x="725395" y="1288851"/>
          <a:ext cx="7814398" cy="506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pieren 7"/>
          <p:cNvGrpSpPr/>
          <p:nvPr/>
        </p:nvGrpSpPr>
        <p:grpSpPr>
          <a:xfrm>
            <a:off x="585714" y="2000441"/>
            <a:ext cx="4267200" cy="654588"/>
            <a:chOff x="304800" y="6459"/>
            <a:chExt cx="4267200" cy="915120"/>
          </a:xfrm>
          <a:solidFill>
            <a:srgbClr val="A1BE0E"/>
          </a:solidFill>
        </p:grpSpPr>
        <p:sp>
          <p:nvSpPr>
            <p:cNvPr id="9" name="Abgerundetes Rechteck 8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marL="0" marR="0" lvl="0" indent="0" algn="l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Zielsetzung</a:t>
              </a: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Datumsplatzhalter 3"/>
          <p:cNvSpPr txBox="1">
            <a:spLocks/>
          </p:cNvSpPr>
          <p:nvPr/>
        </p:nvSpPr>
        <p:spPr>
          <a:xfrm>
            <a:off x="704482" y="6388304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11" name="Datumsplatzhalter 3"/>
          <p:cNvSpPr txBox="1">
            <a:spLocks/>
          </p:cNvSpPr>
          <p:nvPr/>
        </p:nvSpPr>
        <p:spPr>
          <a:xfrm>
            <a:off x="683568" y="6356350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8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412776"/>
            <a:ext cx="7892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Anmeldefrist für alle Vollzeitschulformen:</a:t>
            </a:r>
          </a:p>
          <a:p>
            <a:r>
              <a:rPr lang="de-DE" sz="2800" dirty="0"/>
              <a:t>1. März</a:t>
            </a:r>
          </a:p>
          <a:p>
            <a:endParaRPr lang="de-DE" sz="2800" dirty="0"/>
          </a:p>
          <a:p>
            <a:r>
              <a:rPr lang="de-DE" sz="2800" dirty="0"/>
              <a:t>Anmeldeformulare:</a:t>
            </a:r>
          </a:p>
          <a:p>
            <a:r>
              <a:rPr lang="de-DE" sz="2800" dirty="0">
                <a:hlinkClick r:id="rId2"/>
              </a:rPr>
              <a:t>http://www.bbs-montabaur.de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81630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</p:txBody>
      </p:sp>
      <p:sp>
        <p:nvSpPr>
          <p:cNvPr id="7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graphicFrame>
        <p:nvGraphicFramePr>
          <p:cNvPr id="3" name="Diagramm 2"/>
          <p:cNvGraphicFramePr/>
          <p:nvPr>
            <p:extLst/>
          </p:nvPr>
        </p:nvGraphicFramePr>
        <p:xfrm>
          <a:off x="761230" y="1288851"/>
          <a:ext cx="7814398" cy="506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pieren 7"/>
          <p:cNvGrpSpPr/>
          <p:nvPr/>
        </p:nvGrpSpPr>
        <p:grpSpPr>
          <a:xfrm>
            <a:off x="585714" y="2000441"/>
            <a:ext cx="6074518" cy="654588"/>
            <a:chOff x="304800" y="6459"/>
            <a:chExt cx="4267200" cy="915120"/>
          </a:xfrm>
          <a:solidFill>
            <a:srgbClr val="A1BE0E"/>
          </a:solidFill>
        </p:grpSpPr>
        <p:sp>
          <p:nvSpPr>
            <p:cNvPr id="9" name="Abgerundetes Rechteck 8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bgerundetes Rechteck 4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marL="0" marR="0" lvl="0" indent="0" algn="l" defTabSz="1377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Vorteile des beruflichen Gymnasiums</a:t>
              </a: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Datumsplatzhalter 3"/>
          <p:cNvSpPr txBox="1">
            <a:spLocks/>
          </p:cNvSpPr>
          <p:nvPr/>
        </p:nvSpPr>
        <p:spPr>
          <a:xfrm>
            <a:off x="683568" y="6340746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12" name="Datumsplatzhalter 3"/>
          <p:cNvSpPr txBox="1">
            <a:spLocks/>
          </p:cNvSpPr>
          <p:nvPr/>
        </p:nvSpPr>
        <p:spPr>
          <a:xfrm>
            <a:off x="683568" y="6336893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77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7. Februar 2014</a:t>
            </a: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pic>
        <p:nvPicPr>
          <p:cNvPr id="15362" name="Picture 2" descr="http://de.buzznews.ro/wp-content/uploads/2013/08/wirtsch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1" y="1740444"/>
            <a:ext cx="2795121" cy="2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pieren 19"/>
          <p:cNvGrpSpPr/>
          <p:nvPr/>
        </p:nvGrpSpPr>
        <p:grpSpPr>
          <a:xfrm>
            <a:off x="6156176" y="1844824"/>
            <a:ext cx="1944216" cy="1953218"/>
            <a:chOff x="6156176" y="1844824"/>
            <a:chExt cx="1944216" cy="1953218"/>
          </a:xfrm>
        </p:grpSpPr>
        <p:pic>
          <p:nvPicPr>
            <p:cNvPr id="15364" name="Picture 4" descr="http://naturheilpraxis-hollmann.de/VorsorgeP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844824"/>
              <a:ext cx="1944216" cy="1953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6444208" y="1907540"/>
              <a:ext cx="1372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Gesundheit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107504" y="4973106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Jährlich je Fachrichtung zwei neue Klassen mit je 30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Schüler*innen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994419" y="2492896"/>
            <a:ext cx="648072" cy="504056"/>
            <a:chOff x="2994419" y="2492896"/>
            <a:chExt cx="648072" cy="504056"/>
          </a:xfrm>
        </p:grpSpPr>
        <p:sp>
          <p:nvSpPr>
            <p:cNvPr id="8" name="Ellipse 7"/>
            <p:cNvSpPr/>
            <p:nvPr/>
          </p:nvSpPr>
          <p:spPr>
            <a:xfrm>
              <a:off x="3073023" y="2492896"/>
              <a:ext cx="490865" cy="504056"/>
            </a:xfrm>
            <a:prstGeom prst="ellipse">
              <a:avLst/>
            </a:prstGeom>
            <a:solidFill>
              <a:srgbClr val="AEC14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994419" y="256025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292080" y="2492896"/>
            <a:ext cx="648072" cy="504056"/>
            <a:chOff x="2994419" y="2492896"/>
            <a:chExt cx="648072" cy="504056"/>
          </a:xfrm>
        </p:grpSpPr>
        <p:sp>
          <p:nvSpPr>
            <p:cNvPr id="14" name="Ellipse 13"/>
            <p:cNvSpPr/>
            <p:nvPr/>
          </p:nvSpPr>
          <p:spPr>
            <a:xfrm>
              <a:off x="3073023" y="2492896"/>
              <a:ext cx="490865" cy="504056"/>
            </a:xfrm>
            <a:prstGeom prst="ellipse">
              <a:avLst/>
            </a:prstGeom>
            <a:solidFill>
              <a:srgbClr val="AEC14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994419" y="256025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923928" y="3546014"/>
            <a:ext cx="1008112" cy="747082"/>
            <a:chOff x="2994420" y="2492896"/>
            <a:chExt cx="648072" cy="504056"/>
          </a:xfrm>
        </p:grpSpPr>
        <p:sp>
          <p:nvSpPr>
            <p:cNvPr id="17" name="Ellipse 16"/>
            <p:cNvSpPr/>
            <p:nvPr/>
          </p:nvSpPr>
          <p:spPr>
            <a:xfrm>
              <a:off x="3073023" y="2492896"/>
              <a:ext cx="490865" cy="504056"/>
            </a:xfrm>
            <a:prstGeom prst="ellipse">
              <a:avLst/>
            </a:prstGeom>
            <a:solidFill>
              <a:srgbClr val="AEC14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994420" y="2588299"/>
              <a:ext cx="648072" cy="311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120</a:t>
              </a:r>
            </a:p>
          </p:txBody>
        </p:sp>
      </p:grpSp>
      <p:cxnSp>
        <p:nvCxnSpPr>
          <p:cNvPr id="12" name="Gerade Verbindung mit Pfeil 11"/>
          <p:cNvCxnSpPr/>
          <p:nvPr/>
        </p:nvCxnSpPr>
        <p:spPr>
          <a:xfrm>
            <a:off x="3640874" y="2996952"/>
            <a:ext cx="405325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4809767" y="3002472"/>
            <a:ext cx="328117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3" name="Datumsplatzhalter 3"/>
          <p:cNvSpPr txBox="1">
            <a:spLocks/>
          </p:cNvSpPr>
          <p:nvPr/>
        </p:nvSpPr>
        <p:spPr>
          <a:xfrm>
            <a:off x="683568" y="6374542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22" name="Datumsplatzhalter 3"/>
          <p:cNvSpPr txBox="1">
            <a:spLocks/>
          </p:cNvSpPr>
          <p:nvPr/>
        </p:nvSpPr>
        <p:spPr>
          <a:xfrm>
            <a:off x="683568" y="6356350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1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graphicFrame>
        <p:nvGraphicFramePr>
          <p:cNvPr id="2" name="Diagramm 1"/>
          <p:cNvGraphicFramePr/>
          <p:nvPr>
            <p:extLst/>
          </p:nvPr>
        </p:nvGraphicFramePr>
        <p:xfrm>
          <a:off x="683568" y="1628800"/>
          <a:ext cx="785521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pieren 11"/>
          <p:cNvGrpSpPr/>
          <p:nvPr/>
        </p:nvGrpSpPr>
        <p:grpSpPr>
          <a:xfrm>
            <a:off x="643282" y="3577171"/>
            <a:ext cx="4216750" cy="941241"/>
            <a:chOff x="643282" y="3577171"/>
            <a:chExt cx="4216750" cy="941241"/>
          </a:xfrm>
        </p:grpSpPr>
        <p:sp>
          <p:nvSpPr>
            <p:cNvPr id="3" name="Geschweifte Klammer links 2"/>
            <p:cNvSpPr/>
            <p:nvPr/>
          </p:nvSpPr>
          <p:spPr>
            <a:xfrm rot="16200000">
              <a:off x="1589303" y="2674994"/>
              <a:ext cx="427893" cy="223224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43282" y="4149080"/>
              <a:ext cx="421675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Einführungsphase im Klassenverband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275856" y="3577172"/>
            <a:ext cx="4824535" cy="1724036"/>
            <a:chOff x="3275856" y="3577172"/>
            <a:chExt cx="4824535" cy="1724036"/>
          </a:xfrm>
        </p:grpSpPr>
        <p:sp>
          <p:nvSpPr>
            <p:cNvPr id="9" name="Geschweifte Klammer links 8"/>
            <p:cNvSpPr/>
            <p:nvPr/>
          </p:nvSpPr>
          <p:spPr>
            <a:xfrm rot="16200000">
              <a:off x="5233856" y="1619172"/>
              <a:ext cx="836528" cy="4752528"/>
            </a:xfrm>
            <a:prstGeom prst="leftBrace">
              <a:avLst>
                <a:gd name="adj1" fmla="val 8333"/>
                <a:gd name="adj2" fmla="val 5105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347864" y="4931876"/>
              <a:ext cx="4752527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Qualifikationsphase im Kurssystem</a:t>
              </a:r>
            </a:p>
          </p:txBody>
        </p:sp>
      </p:grp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Datumsplatzhalter 3"/>
          <p:cNvSpPr txBox="1">
            <a:spLocks/>
          </p:cNvSpPr>
          <p:nvPr/>
        </p:nvSpPr>
        <p:spPr>
          <a:xfrm>
            <a:off x="683568" y="6356349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15" name="Datumsplatzhalter 3"/>
          <p:cNvSpPr txBox="1">
            <a:spLocks/>
          </p:cNvSpPr>
          <p:nvPr/>
        </p:nvSpPr>
        <p:spPr>
          <a:xfrm>
            <a:off x="683568" y="6333489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611560" y="1628800"/>
            <a:ext cx="2803790" cy="1121516"/>
            <a:chOff x="2301" y="483357"/>
            <a:chExt cx="2803790" cy="1121516"/>
          </a:xfrm>
        </p:grpSpPr>
        <p:sp>
          <p:nvSpPr>
            <p:cNvPr id="15" name="Eingekerbter Richtungspfeil 14"/>
            <p:cNvSpPr/>
            <p:nvPr/>
          </p:nvSpPr>
          <p:spPr>
            <a:xfrm>
              <a:off x="2301" y="483357"/>
              <a:ext cx="2803790" cy="1121516"/>
            </a:xfrm>
            <a:prstGeom prst="chevron">
              <a:avLst/>
            </a:prstGeom>
            <a:solidFill>
              <a:srgbClr val="AEC1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ingekerbter Richtungspfeil 4"/>
            <p:cNvSpPr/>
            <p:nvPr/>
          </p:nvSpPr>
          <p:spPr>
            <a:xfrm>
              <a:off x="563059" y="483357"/>
              <a:ext cx="1682274" cy="1121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Stufe 11</a:t>
              </a: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1198926" y="2852935"/>
            <a:ext cx="78375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Kernfächer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527175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Deutsch</a:t>
            </a:r>
          </a:p>
          <a:p>
            <a:pPr marL="1527175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527175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Englisch</a:t>
            </a:r>
          </a:p>
          <a:p>
            <a:pPr marL="1527175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527175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Mathematik</a:t>
            </a:r>
          </a:p>
          <a:p>
            <a:pPr marL="1527175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527175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berufliches Fach (BWL/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ReWe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bzw. Gesundheit)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Datumsplatzhalter 3"/>
          <p:cNvSpPr txBox="1">
            <a:spLocks/>
          </p:cNvSpPr>
          <p:nvPr/>
        </p:nvSpPr>
        <p:spPr>
          <a:xfrm>
            <a:off x="683568" y="6356349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10" name="Datumsplatzhalter 3"/>
          <p:cNvSpPr txBox="1">
            <a:spLocks/>
          </p:cNvSpPr>
          <p:nvPr/>
        </p:nvSpPr>
        <p:spPr>
          <a:xfrm>
            <a:off x="652542" y="6356348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98926" y="5851136"/>
            <a:ext cx="743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Am Ende von Stufe 11 muss die Versetzung in Klasse 12 erreicht worden sein!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56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611560" y="1628800"/>
            <a:ext cx="2803790" cy="1121516"/>
            <a:chOff x="2301" y="483357"/>
            <a:chExt cx="2803790" cy="1121516"/>
          </a:xfrm>
        </p:grpSpPr>
        <p:sp>
          <p:nvSpPr>
            <p:cNvPr id="15" name="Eingekerbter Richtungspfeil 14"/>
            <p:cNvSpPr/>
            <p:nvPr/>
          </p:nvSpPr>
          <p:spPr>
            <a:xfrm>
              <a:off x="2301" y="483357"/>
              <a:ext cx="2803790" cy="1121516"/>
            </a:xfrm>
            <a:prstGeom prst="chevron">
              <a:avLst/>
            </a:prstGeom>
            <a:solidFill>
              <a:srgbClr val="AEC1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ingekerbter Richtungspfeil 4"/>
            <p:cNvSpPr/>
            <p:nvPr/>
          </p:nvSpPr>
          <p:spPr>
            <a:xfrm>
              <a:off x="563059" y="483357"/>
              <a:ext cx="1682274" cy="1121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Stufe 12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992346" y="1628800"/>
            <a:ext cx="2803790" cy="1121516"/>
            <a:chOff x="2301" y="483357"/>
            <a:chExt cx="2803790" cy="1121516"/>
          </a:xfrm>
        </p:grpSpPr>
        <p:sp>
          <p:nvSpPr>
            <p:cNvPr id="10" name="Eingekerbter Richtungspfeil 9"/>
            <p:cNvSpPr/>
            <p:nvPr/>
          </p:nvSpPr>
          <p:spPr>
            <a:xfrm>
              <a:off x="2301" y="483357"/>
              <a:ext cx="2803790" cy="1121516"/>
            </a:xfrm>
            <a:prstGeom prst="chevron">
              <a:avLst/>
            </a:prstGeom>
            <a:solidFill>
              <a:srgbClr val="AEC1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ingekerbter Richtungspfeil 4"/>
            <p:cNvSpPr/>
            <p:nvPr/>
          </p:nvSpPr>
          <p:spPr>
            <a:xfrm>
              <a:off x="563059" y="483357"/>
              <a:ext cx="1682274" cy="1121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Stufe 13</a:t>
              </a: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3568" y="2934667"/>
            <a:ext cx="4551809" cy="35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Qualifikationsphase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024768" y="3501008"/>
            <a:ext cx="686771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verbindliche Wahl von drei Leistungsfächern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</a:t>
            </a:r>
            <a:r>
              <a:rPr kumimoji="0" lang="de-DE" alt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chriftliche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Abiturprüfung in den drei Leistungsfächern (davon eines als Grundfach bewertet)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</a:t>
            </a:r>
            <a:r>
              <a:rPr kumimoji="0" lang="de-DE" alt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ündliche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Prüfung in einem weiteren bzw. in zwei </a:t>
            </a:r>
            <a:r>
              <a:rPr kumimoji="0" lang="de-DE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Grundfächern (abhängig von der Leistungskurskombination)</a:t>
            </a: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Datumsplatzhalter 3"/>
          <p:cNvSpPr txBox="1">
            <a:spLocks/>
          </p:cNvSpPr>
          <p:nvPr/>
        </p:nvSpPr>
        <p:spPr>
          <a:xfrm>
            <a:off x="683568" y="6356350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18" name="Datumsplatzhalter 3"/>
          <p:cNvSpPr txBox="1">
            <a:spLocks/>
          </p:cNvSpPr>
          <p:nvPr/>
        </p:nvSpPr>
        <p:spPr>
          <a:xfrm>
            <a:off x="683568" y="6356350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3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pic>
        <p:nvPicPr>
          <p:cNvPr id="9" name="Picture 2" descr="http://de.buzznews.ro/wp-content/uploads/2013/08/wirtsch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47" y="1288851"/>
            <a:ext cx="2178903" cy="182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611560" y="1628800"/>
            <a:ext cx="2803790" cy="1121516"/>
            <a:chOff x="2301" y="483357"/>
            <a:chExt cx="2803790" cy="1121516"/>
          </a:xfrm>
        </p:grpSpPr>
        <p:sp>
          <p:nvSpPr>
            <p:cNvPr id="11" name="Eingekerbter Richtungspfeil 10"/>
            <p:cNvSpPr/>
            <p:nvPr/>
          </p:nvSpPr>
          <p:spPr>
            <a:xfrm>
              <a:off x="2301" y="483357"/>
              <a:ext cx="2803790" cy="1121516"/>
            </a:xfrm>
            <a:prstGeom prst="chevron">
              <a:avLst/>
            </a:prstGeom>
            <a:solidFill>
              <a:srgbClr val="AEC1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ingekerbter Richtungspfeil 4"/>
            <p:cNvSpPr/>
            <p:nvPr/>
          </p:nvSpPr>
          <p:spPr>
            <a:xfrm>
              <a:off x="563059" y="483357"/>
              <a:ext cx="1682274" cy="1121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Stufe 12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992346" y="1628800"/>
            <a:ext cx="2803790" cy="1121516"/>
            <a:chOff x="2301" y="483357"/>
            <a:chExt cx="2803790" cy="1121516"/>
          </a:xfrm>
        </p:grpSpPr>
        <p:sp>
          <p:nvSpPr>
            <p:cNvPr id="14" name="Eingekerbter Richtungspfeil 13"/>
            <p:cNvSpPr/>
            <p:nvPr/>
          </p:nvSpPr>
          <p:spPr>
            <a:xfrm>
              <a:off x="2301" y="483357"/>
              <a:ext cx="2803790" cy="1121516"/>
            </a:xfrm>
            <a:prstGeom prst="chevron">
              <a:avLst/>
            </a:prstGeom>
            <a:solidFill>
              <a:srgbClr val="AEC1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ingekerbter Richtungspfeil 4"/>
            <p:cNvSpPr/>
            <p:nvPr/>
          </p:nvSpPr>
          <p:spPr>
            <a:xfrm>
              <a:off x="563059" y="483357"/>
              <a:ext cx="1682274" cy="1121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Stufe 13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467544" y="3212976"/>
            <a:ext cx="4572000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Mögliche </a:t>
            </a: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Leistungsfächer (Wirtschaft)</a:t>
            </a: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158875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Betriebswirtschaftslehre</a:t>
            </a:r>
          </a:p>
          <a:p>
            <a:pPr marL="1158875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158875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Volkswirtschaftslehre</a:t>
            </a:r>
          </a:p>
          <a:p>
            <a:pPr marL="1158875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158875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Deutsch</a:t>
            </a:r>
          </a:p>
          <a:p>
            <a:pPr marL="1158875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158875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Englisch</a:t>
            </a:r>
          </a:p>
          <a:p>
            <a:pPr marL="1158875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158875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Mathematik</a:t>
            </a:r>
          </a:p>
          <a:p>
            <a:pPr marL="1158875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158875" marR="0" lvl="0" indent="-2857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Informationsverarbeitung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Datumsplatzhalter 3"/>
          <p:cNvSpPr txBox="1">
            <a:spLocks/>
          </p:cNvSpPr>
          <p:nvPr/>
        </p:nvSpPr>
        <p:spPr>
          <a:xfrm>
            <a:off x="668037" y="6351250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17" name="Datumsplatzhalter 3"/>
          <p:cNvSpPr txBox="1">
            <a:spLocks/>
          </p:cNvSpPr>
          <p:nvPr/>
        </p:nvSpPr>
        <p:spPr>
          <a:xfrm>
            <a:off x="611560" y="6356350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2E6F38-7520-4EEC-9DC7-F2253D5053F7}"/>
              </a:ext>
            </a:extLst>
          </p:cNvPr>
          <p:cNvSpPr txBox="1"/>
          <p:nvPr/>
        </p:nvSpPr>
        <p:spPr>
          <a:xfrm>
            <a:off x="5148064" y="3212976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Kombinationsmöglichkeiten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BWL		VWL		E / D / 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BWL		E		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BWL 	M		D / 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BWL		IV		E / D / M</a:t>
            </a:r>
          </a:p>
        </p:txBody>
      </p:sp>
    </p:spTree>
    <p:extLst>
      <p:ext uri="{BB962C8B-B14F-4D97-AF65-F5344CB8AC3E}">
        <p14:creationId xmlns:p14="http://schemas.microsoft.com/office/powerpoint/2010/main" val="24907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611560" y="1628800"/>
            <a:ext cx="2803790" cy="1121516"/>
            <a:chOff x="2301" y="483357"/>
            <a:chExt cx="2803790" cy="1121516"/>
          </a:xfrm>
        </p:grpSpPr>
        <p:sp>
          <p:nvSpPr>
            <p:cNvPr id="10" name="Eingekerbter Richtungspfeil 9"/>
            <p:cNvSpPr/>
            <p:nvPr/>
          </p:nvSpPr>
          <p:spPr>
            <a:xfrm>
              <a:off x="2301" y="483357"/>
              <a:ext cx="2803790" cy="1121516"/>
            </a:xfrm>
            <a:prstGeom prst="chevron">
              <a:avLst/>
            </a:prstGeom>
            <a:solidFill>
              <a:srgbClr val="AEC1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ingekerbter Richtungspfeil 4"/>
            <p:cNvSpPr/>
            <p:nvPr/>
          </p:nvSpPr>
          <p:spPr>
            <a:xfrm>
              <a:off x="563059" y="483357"/>
              <a:ext cx="1682274" cy="1121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Stufe 12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992346" y="1628800"/>
            <a:ext cx="2803790" cy="1121516"/>
            <a:chOff x="2301" y="483357"/>
            <a:chExt cx="2803790" cy="1121516"/>
          </a:xfrm>
        </p:grpSpPr>
        <p:sp>
          <p:nvSpPr>
            <p:cNvPr id="13" name="Eingekerbter Richtungspfeil 12"/>
            <p:cNvSpPr/>
            <p:nvPr/>
          </p:nvSpPr>
          <p:spPr>
            <a:xfrm>
              <a:off x="2301" y="483357"/>
              <a:ext cx="2803790" cy="1121516"/>
            </a:xfrm>
            <a:prstGeom prst="chevron">
              <a:avLst/>
            </a:prstGeom>
            <a:solidFill>
              <a:srgbClr val="AEC1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ingekerbter Richtungspfeil 4"/>
            <p:cNvSpPr/>
            <p:nvPr/>
          </p:nvSpPr>
          <p:spPr>
            <a:xfrm>
              <a:off x="563059" y="483357"/>
              <a:ext cx="1682274" cy="1121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Stufe 13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086532" y="1340768"/>
            <a:ext cx="1697702" cy="1733164"/>
            <a:chOff x="6156176" y="1844824"/>
            <a:chExt cx="1944216" cy="1953218"/>
          </a:xfrm>
        </p:grpSpPr>
        <p:pic>
          <p:nvPicPr>
            <p:cNvPr id="16" name="Picture 4" descr="http://naturheilpraxis-hollmann.de/VorsorgeP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844824"/>
              <a:ext cx="1944216" cy="1953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6444208" y="1907540"/>
              <a:ext cx="1372777" cy="286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Gesundheit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-160112" y="2927072"/>
            <a:ext cx="5020144" cy="340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Mögliche </a:t>
            </a: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Leistungsfächer </a:t>
            </a:r>
            <a:r>
              <a:rPr kumimoji="0" lang="de-DE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(Gesundheit / Soziales)</a:t>
            </a:r>
            <a:endParaRPr kumimoji="0" lang="de-DE" altLang="de-DE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Gesundheit</a:t>
            </a: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Pädagogik</a:t>
            </a: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Deutsch</a:t>
            </a: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Englisch</a:t>
            </a: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Mathematik</a:t>
            </a: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Informationsverarbeitung</a:t>
            </a: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NW (Biologie oder Chemie)</a:t>
            </a: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339850" marR="0" lvl="0" indent="-4365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Psychologie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Datumsplatzhalter 3"/>
          <p:cNvSpPr txBox="1">
            <a:spLocks/>
          </p:cNvSpPr>
          <p:nvPr/>
        </p:nvSpPr>
        <p:spPr>
          <a:xfrm>
            <a:off x="683568" y="6356350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19" name="Datumsplatzhalter 3"/>
          <p:cNvSpPr txBox="1">
            <a:spLocks/>
          </p:cNvSpPr>
          <p:nvPr/>
        </p:nvSpPr>
        <p:spPr>
          <a:xfrm>
            <a:off x="683568" y="6356349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BF503EA-8D75-4C9D-ABA2-AFBE79B20FAA}"/>
              </a:ext>
            </a:extLst>
          </p:cNvPr>
          <p:cNvSpPr txBox="1"/>
          <p:nvPr/>
        </p:nvSpPr>
        <p:spPr>
          <a:xfrm>
            <a:off x="5148064" y="3212976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Kombinationsmöglichkeiten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NW		E / 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M		E / 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IV		E / 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	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E / 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Päd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E / 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Päd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M		E / 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Päd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IV		E / 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Päd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NW		E / D</a:t>
            </a:r>
          </a:p>
        </p:txBody>
      </p:sp>
    </p:spTree>
    <p:extLst>
      <p:ext uri="{BB962C8B-B14F-4D97-AF65-F5344CB8AC3E}">
        <p14:creationId xmlns:p14="http://schemas.microsoft.com/office/powerpoint/2010/main" val="18772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568" y="2564904"/>
            <a:ext cx="789206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Schüler*innen 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müssen eine zweite Fremdsprache belegen bzw. nachweisen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endParaRPr kumimoji="0" lang="de-DE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mit Französisch oder Spanisch kann die Pflicht zur Einbringung der Fremdsprachenkurse erbracht werden (Anfängerkurse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endParaRPr kumimoji="0" lang="de-DE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die erlernte zweite 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Fremdsprache (sofern</a:t>
            </a:r>
            <a:r>
              <a:rPr kumimoji="0" lang="de-DE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Französisch)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kann weiterbelegt werden (Fortgeschrittenenkurs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), wenn genügend</a:t>
            </a:r>
            <a:r>
              <a:rPr kumimoji="0" lang="de-DE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Interessent*innen vorhanden sind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altLang="de-DE" sz="1600" kern="0" baseline="0" dirty="0" smtClean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Spanisch kann nur von Schüler*innen belegt werden, die bisher keine 2. Fremdsprache belegt haben</a:t>
            </a:r>
            <a:endParaRPr kumimoji="0" lang="de-DE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Befreiung von zweiter Fremdsprache, wenn: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mind. 4 Jahre Unterricht in der zweiten FS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mindestens die Note „ausreichend“ im Zeugnis der Klasse 10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zwei Naturwissenschaften bis zum Abitur belegt werden (statt einer) bzw. ein Kurs aus dem Fach Informationsverarbeitung in die Abiturqualifikation eingebracht wird</a:t>
            </a:r>
            <a:endParaRPr kumimoji="0" lang="de-DE" altLang="de-DE" sz="1600" b="1" i="0" u="none" strike="noStrike" kern="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691680" y="1507497"/>
            <a:ext cx="5605832" cy="1057407"/>
            <a:chOff x="1763688" y="1468353"/>
            <a:chExt cx="5605832" cy="1057407"/>
          </a:xfrm>
        </p:grpSpPr>
        <p:pic>
          <p:nvPicPr>
            <p:cNvPr id="12290" name="Picture 2" descr="http://www.bos-bamberg.de/sites/default/files/pictures/Espa%C3%B1a-Logo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518892"/>
              <a:ext cx="997320" cy="1006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http://www.retter.tv/cms_media/module_bi/72/36408_1_galerie_Als_Karlsruhe_franzoesisch_wurde_Tour_de_France_200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468353"/>
              <a:ext cx="1117931" cy="104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2881619" y="1746470"/>
              <a:ext cx="3490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Zweite Fremdsprache</a:t>
              </a:r>
            </a:p>
          </p:txBody>
        </p:sp>
      </p:grp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Datumsplatzhalter 3"/>
          <p:cNvSpPr txBox="1">
            <a:spLocks/>
          </p:cNvSpPr>
          <p:nvPr/>
        </p:nvSpPr>
        <p:spPr>
          <a:xfrm>
            <a:off x="683568" y="6356349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11" name="Datumsplatzhalter 3"/>
          <p:cNvSpPr txBox="1">
            <a:spLocks/>
          </p:cNvSpPr>
          <p:nvPr/>
        </p:nvSpPr>
        <p:spPr>
          <a:xfrm>
            <a:off x="683568" y="6356348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5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683568" y="1628800"/>
            <a:ext cx="2803790" cy="1121516"/>
            <a:chOff x="29778" y="432048"/>
            <a:chExt cx="2803790" cy="1121516"/>
          </a:xfrm>
        </p:grpSpPr>
        <p:sp>
          <p:nvSpPr>
            <p:cNvPr id="12" name="Eingekerbter Richtungspfeil 11"/>
            <p:cNvSpPr/>
            <p:nvPr/>
          </p:nvSpPr>
          <p:spPr>
            <a:xfrm>
              <a:off x="29778" y="432048"/>
              <a:ext cx="2803790" cy="1121516"/>
            </a:xfrm>
            <a:prstGeom prst="chevron">
              <a:avLst/>
            </a:prstGeom>
            <a:solidFill>
              <a:srgbClr val="AEC1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ingekerbter Richtungspfeil 4"/>
            <p:cNvSpPr/>
            <p:nvPr/>
          </p:nvSpPr>
          <p:spPr>
            <a:xfrm>
              <a:off x="590536" y="432048"/>
              <a:ext cx="1682274" cy="1121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Stufe 11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179502" y="1628800"/>
            <a:ext cx="2803790" cy="1121516"/>
            <a:chOff x="2525712" y="483357"/>
            <a:chExt cx="2803790" cy="1121516"/>
          </a:xfrm>
        </p:grpSpPr>
        <p:sp>
          <p:nvSpPr>
            <p:cNvPr id="10" name="Eingekerbter Richtungspfeil 9"/>
            <p:cNvSpPr/>
            <p:nvPr/>
          </p:nvSpPr>
          <p:spPr>
            <a:xfrm>
              <a:off x="2525712" y="483357"/>
              <a:ext cx="2803790" cy="1121516"/>
            </a:xfrm>
            <a:prstGeom prst="chevron">
              <a:avLst/>
            </a:prstGeom>
            <a:solidFill>
              <a:srgbClr val="AEC1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ingekerbter Richtungspfeil 6"/>
            <p:cNvSpPr/>
            <p:nvPr/>
          </p:nvSpPr>
          <p:spPr>
            <a:xfrm>
              <a:off x="3086470" y="483357"/>
              <a:ext cx="1682274" cy="1121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Stufe 12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940152" y="1556792"/>
            <a:ext cx="2808312" cy="1224136"/>
            <a:chOff x="5940152" y="1556792"/>
            <a:chExt cx="2808312" cy="1224136"/>
          </a:xfrm>
        </p:grpSpPr>
        <p:sp>
          <p:nvSpPr>
            <p:cNvPr id="2" name="Ellipse 1"/>
            <p:cNvSpPr/>
            <p:nvPr/>
          </p:nvSpPr>
          <p:spPr>
            <a:xfrm>
              <a:off x="6084168" y="1556792"/>
              <a:ext cx="2491460" cy="1224136"/>
            </a:xfrm>
            <a:prstGeom prst="ellipse">
              <a:avLst/>
            </a:prstGeom>
            <a:noFill/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solidFill>
                    <a:srgbClr val="0066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5940152" y="1916832"/>
              <a:ext cx="28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Schulischer Teil der Fachhochschulreife</a:t>
              </a:r>
            </a:p>
          </p:txBody>
        </p:sp>
      </p:grpSp>
      <p:sp>
        <p:nvSpPr>
          <p:cNvPr id="14" name="Rechteck 13"/>
          <p:cNvSpPr/>
          <p:nvPr/>
        </p:nvSpPr>
        <p:spPr>
          <a:xfrm>
            <a:off x="1244326" y="4858432"/>
            <a:ext cx="6640807" cy="369332"/>
          </a:xfrm>
          <a:prstGeom prst="rect">
            <a:avLst/>
          </a:prstGeom>
          <a:solidFill>
            <a:srgbClr val="AEC14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38488" algn="l"/>
              </a:tabLst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 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Berechtigung zum Studium an Fachhochschulen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Datumsplatzhalter 3"/>
          <p:cNvSpPr txBox="1">
            <a:spLocks/>
          </p:cNvSpPr>
          <p:nvPr/>
        </p:nvSpPr>
        <p:spPr>
          <a:xfrm>
            <a:off x="652542" y="6346793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21" name="Datumsplatzhalter 3"/>
          <p:cNvSpPr txBox="1">
            <a:spLocks/>
          </p:cNvSpPr>
          <p:nvPr/>
        </p:nvSpPr>
        <p:spPr>
          <a:xfrm>
            <a:off x="652542" y="6356350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52542" y="3068960"/>
            <a:ext cx="7923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Wer die schulische Qualifikation nach Stufe 12 erfüllt, erlangt in Kombination mit einer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abgeschlossenen Berufsausbildung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u="sng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oder</a:t>
            </a:r>
            <a:r>
              <a:rPr lang="de-DE" altLang="de-DE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einem einjährigen anerkannten </a:t>
            </a:r>
            <a:r>
              <a:rPr lang="de-DE" altLang="de-DE" kern="0" dirty="0">
                <a:solidFill>
                  <a:srgbClr val="000000"/>
                </a:solidFill>
                <a:cs typeface="Arial" panose="020B0604020202020204" pitchFamily="34" charset="0"/>
              </a:rPr>
              <a:t>Praktikum </a:t>
            </a:r>
            <a:r>
              <a:rPr lang="de-DE" altLang="de-DE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(auch FSJ oder FÖJ)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6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23850" y="2349128"/>
            <a:ext cx="8496300" cy="431800"/>
          </a:xfrm>
          <a:prstGeom prst="roundRect">
            <a:avLst>
              <a:gd name="adj" fmla="val 16514"/>
            </a:avLst>
          </a:prstGeom>
          <a:solidFill>
            <a:srgbClr val="FFFFFF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ualifizierter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Sek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undarabschluss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(mittlere Reife)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67744" y="155679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Aufnahmevoraussetzungen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3850" y="2876743"/>
            <a:ext cx="84963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Realschule plus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Gymnasium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Integrierte Gesamtschule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Berufsfachschule II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23850" y="4409817"/>
            <a:ext cx="849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Notendurchschnitt Abschlusszeugnis mindestens 3,0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Leistungen in Deutsch, Englisch und Mathematik nicht schlechter als ausreichend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Datumsplatzhalter 3"/>
          <p:cNvSpPr txBox="1">
            <a:spLocks/>
          </p:cNvSpPr>
          <p:nvPr/>
        </p:nvSpPr>
        <p:spPr>
          <a:xfrm>
            <a:off x="683568" y="6340746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10" name="Datumsplatzhalter 3"/>
          <p:cNvSpPr txBox="1">
            <a:spLocks/>
          </p:cNvSpPr>
          <p:nvPr/>
        </p:nvSpPr>
        <p:spPr>
          <a:xfrm>
            <a:off x="683568" y="6340745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1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23850" y="1488548"/>
            <a:ext cx="8534400" cy="1639887"/>
          </a:xfrm>
          <a:prstGeom prst="flowChartExtract">
            <a:avLst/>
          </a:prstGeom>
          <a:gradFill rotWithShape="1">
            <a:gsLst>
              <a:gs pos="0">
                <a:srgbClr val="8FB616"/>
              </a:gs>
              <a:gs pos="100000">
                <a:srgbClr val="76762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r>
              <a:rPr lang="de-DE"/>
              <a:t>21.11.2018</a:t>
            </a:r>
            <a:endParaRPr lang="de-DE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90538" y="3212976"/>
            <a:ext cx="8101012" cy="282479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6055" y="3282560"/>
            <a:ext cx="2057400" cy="26880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69827" y="4134368"/>
            <a:ext cx="1828800" cy="1828800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92823" y="3351384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de-DE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Berufsschule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543255" y="4128311"/>
            <a:ext cx="1946970" cy="1828800"/>
          </a:xfrm>
          <a:prstGeom prst="rect">
            <a:avLst/>
          </a:prstGeom>
          <a:solidFill>
            <a:schemeClr val="accent3">
              <a:lumMod val="60000"/>
              <a:lumOff val="40000"/>
              <a:alpha val="54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90538" y="3403224"/>
            <a:ext cx="2209800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Berufliche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Wahlschulen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Berufsfachschule I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Berufsfachschule II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Höhere Berufsfachschule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Berufsoberschule I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de-DE" sz="1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Berufl</a:t>
            </a:r>
            <a:r>
              <a:rPr lang="de-DE" altLang="de-DE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Gymnasium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92735" y="4785818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Technik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61334" y="4375858"/>
            <a:ext cx="2061914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Nahrung, Hauswirt-</a:t>
            </a:r>
            <a:r>
              <a:rPr lang="de-DE" altLang="de-DE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schaft</a:t>
            </a:r>
            <a:r>
              <a:rPr lang="de-DE" altLang="de-DE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Körperpflege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541871" y="4122868"/>
            <a:ext cx="1981200" cy="182880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496050" y="4631930"/>
            <a:ext cx="228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Wirtschaft u. Verwaltung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4</a:t>
            </a:fld>
            <a:endParaRPr lang="de-DE"/>
          </a:p>
        </p:txBody>
      </p:sp>
      <p:sp>
        <p:nvSpPr>
          <p:cNvPr id="15" name="Datumsplatzhalter 3"/>
          <p:cNvSpPr txBox="1">
            <a:spLocks/>
          </p:cNvSpPr>
          <p:nvPr/>
        </p:nvSpPr>
        <p:spPr>
          <a:xfrm>
            <a:off x="646584" y="6356350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Montabaur, 29.01.2015</a:t>
            </a:r>
          </a:p>
        </p:txBody>
      </p:sp>
      <p:sp>
        <p:nvSpPr>
          <p:cNvPr id="18" name="Datumsplatzhalter 3"/>
          <p:cNvSpPr txBox="1">
            <a:spLocks/>
          </p:cNvSpPr>
          <p:nvPr/>
        </p:nvSpPr>
        <p:spPr>
          <a:xfrm>
            <a:off x="646584" y="6356350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A70FCE60-1409-4D4C-A070-4FEDBB9E079C}"/>
              </a:ext>
            </a:extLst>
          </p:cNvPr>
          <p:cNvSpPr txBox="1">
            <a:spLocks/>
          </p:cNvSpPr>
          <p:nvPr/>
        </p:nvSpPr>
        <p:spPr>
          <a:xfrm>
            <a:off x="683568" y="6356350"/>
            <a:ext cx="6403032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863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688279" y="1916832"/>
            <a:ext cx="2088232" cy="2160240"/>
            <a:chOff x="688279" y="1916832"/>
            <a:chExt cx="2088232" cy="2160240"/>
          </a:xfrm>
          <a:solidFill>
            <a:srgbClr val="A1BE0E"/>
          </a:solidFill>
        </p:grpSpPr>
        <p:sp>
          <p:nvSpPr>
            <p:cNvPr id="2" name="Flussdiagramm: Mehrere Dokumente 1"/>
            <p:cNvSpPr/>
            <p:nvPr/>
          </p:nvSpPr>
          <p:spPr>
            <a:xfrm>
              <a:off x="688279" y="1916832"/>
              <a:ext cx="2088232" cy="2160240"/>
            </a:xfrm>
            <a:prstGeom prst="flowChartMulti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688279" y="2673786"/>
              <a:ext cx="1795489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Bewerbungs-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unterlagen</a:t>
              </a:r>
            </a:p>
          </p:txBody>
        </p:sp>
      </p:grpSp>
      <p:sp>
        <p:nvSpPr>
          <p:cNvPr id="8" name="Rechteck 7"/>
          <p:cNvSpPr/>
          <p:nvPr/>
        </p:nvSpPr>
        <p:spPr>
          <a:xfrm>
            <a:off x="3059832" y="1556792"/>
            <a:ext cx="5688632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Beglaubigte Kopien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Abschlusszeugnis Q-Sek I 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(Mittlere Reife)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bzw. 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Halbjahreszeugnis der Klassen 10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altLang="de-DE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Abschlusszeugnis innerhalb von 10 Tagen nach Erhalt nachreichen</a:t>
            </a: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altLang="de-DE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auch Abschlusszeugnis Mindestnote von 3,0 und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de-DE" altLang="de-DE" sz="1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altLang="de-DE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mind. die Note ausreichend in den Fächern D, E und M</a:t>
            </a:r>
          </a:p>
        </p:txBody>
      </p:sp>
      <p:sp>
        <p:nvSpPr>
          <p:cNvPr id="9" name="Rechteck 8"/>
          <p:cNvSpPr/>
          <p:nvPr/>
        </p:nvSpPr>
        <p:spPr>
          <a:xfrm>
            <a:off x="691920" y="4998192"/>
            <a:ext cx="7883707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Rangliste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bei mehr als 60 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Bewerber*innen 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 Fachrichtung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Bewerbungsfrist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1. März jeden Jahres</a:t>
            </a:r>
          </a:p>
        </p:txBody>
      </p:sp>
      <p:sp>
        <p:nvSpPr>
          <p:cNvPr id="10" name="Rechteck 9"/>
          <p:cNvSpPr/>
          <p:nvPr/>
        </p:nvSpPr>
        <p:spPr>
          <a:xfrm>
            <a:off x="693183" y="5923380"/>
            <a:ext cx="788244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Formulare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2"/>
              </a:rPr>
              <a:t>www.bbs-montabaur.de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-  oder über das Sekretariat der Schule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Datumsplatzhalter 3"/>
          <p:cNvSpPr txBox="1">
            <a:spLocks/>
          </p:cNvSpPr>
          <p:nvPr/>
        </p:nvSpPr>
        <p:spPr>
          <a:xfrm>
            <a:off x="673117" y="6356350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13" name="Datumsplatzhalter 3"/>
          <p:cNvSpPr txBox="1">
            <a:spLocks/>
          </p:cNvSpPr>
          <p:nvPr/>
        </p:nvSpPr>
        <p:spPr>
          <a:xfrm>
            <a:off x="662666" y="6356350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8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95180" y="1699389"/>
            <a:ext cx="5821036" cy="26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Besonderheiten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Team-Training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Kirchähr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Mentorensystem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Module „Grundlagen wissenschaftlichen Arbeitens“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Datumsplatzhalter 3"/>
          <p:cNvSpPr txBox="1">
            <a:spLocks/>
          </p:cNvSpPr>
          <p:nvPr/>
        </p:nvSpPr>
        <p:spPr>
          <a:xfrm>
            <a:off x="683568" y="6349028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13" name="Datumsplatzhalter 3"/>
          <p:cNvSpPr txBox="1">
            <a:spLocks/>
          </p:cNvSpPr>
          <p:nvPr/>
        </p:nvSpPr>
        <p:spPr>
          <a:xfrm>
            <a:off x="683568" y="6349027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61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19.11.2014</a:t>
            </a:r>
          </a:p>
        </p:txBody>
      </p:sp>
      <p:sp>
        <p:nvSpPr>
          <p:cNvPr id="6" name="Textfeld 22"/>
          <p:cNvSpPr txBox="1">
            <a:spLocks noChangeArrowheads="1"/>
          </p:cNvSpPr>
          <p:nvPr/>
        </p:nvSpPr>
        <p:spPr bwMode="auto">
          <a:xfrm>
            <a:off x="616352" y="981074"/>
            <a:ext cx="6049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Berufliches Gymnasium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95180" y="1699389"/>
            <a:ext cx="5821036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Gute Voraussetzungen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Noten in den Kernfächern D, E, M mind. „befriedigend“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usgeprägte Leistungsbereitschaft (Motivation)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e-DE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g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esteckte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Ziele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Lesen!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FC154-1FC7-6945-8BF0-BB23110584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Datumsplatzhalter 3"/>
          <p:cNvSpPr txBox="1">
            <a:spLocks/>
          </p:cNvSpPr>
          <p:nvPr/>
        </p:nvSpPr>
        <p:spPr>
          <a:xfrm>
            <a:off x="683568" y="6349028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Montabaur, 29.01.2015</a:t>
            </a:r>
          </a:p>
        </p:txBody>
      </p:sp>
      <p:sp>
        <p:nvSpPr>
          <p:cNvPr id="13" name="Datumsplatzhalter 3"/>
          <p:cNvSpPr txBox="1">
            <a:spLocks/>
          </p:cNvSpPr>
          <p:nvPr/>
        </p:nvSpPr>
        <p:spPr>
          <a:xfrm>
            <a:off x="683568" y="6349027"/>
            <a:ext cx="5976664" cy="365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Tahom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6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78379" y="6356350"/>
            <a:ext cx="1915396" cy="365125"/>
          </a:xfrm>
        </p:spPr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3976" y="1417216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Hochschule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779912" y="1417216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Fachhochschule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7972" y="2826464"/>
            <a:ext cx="18657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Berufliches Gymnasium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79912" y="3149629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Berufsoberschule 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7972" y="4911681"/>
            <a:ext cx="14688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Berufsschule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17972" y="4079054"/>
            <a:ext cx="288032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Qual. Sek. I (mittlere Reife)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31032" y="5440004"/>
            <a:ext cx="1728192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Berufsreife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788668" y="5440004"/>
            <a:ext cx="21492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Berufsfachschule 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777630" y="4911681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Berufsfachschule 2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786386" y="5942621"/>
            <a:ext cx="27295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Berufsvorbereitungsjahr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31032" y="1987770"/>
            <a:ext cx="2232248" cy="5847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Allgemeine Hochschulreife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779912" y="1987990"/>
            <a:ext cx="2160240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Fachhochschulreife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796136" y="4079054"/>
            <a:ext cx="2016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Höhere Berufsfachschule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779912" y="4079054"/>
            <a:ext cx="14688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Berufsschule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3850" y="5867400"/>
            <a:ext cx="8496300" cy="431800"/>
          </a:xfrm>
          <a:prstGeom prst="roundRect">
            <a:avLst>
              <a:gd name="adj" fmla="val 16514"/>
            </a:avLst>
          </a:prstGeom>
          <a:solidFill>
            <a:srgbClr val="FFFFFF"/>
          </a:solidFill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de-DE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ualifizierter </a:t>
            </a:r>
            <a:r>
              <a:rPr lang="de-DE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</a:t>
            </a:r>
            <a:r>
              <a:rPr lang="de-DE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undarabschluss </a:t>
            </a:r>
            <a:r>
              <a:rPr lang="de-DE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de-DE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(mittlere Reife)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6443663" y="3789363"/>
            <a:ext cx="2303462" cy="86518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Allgemeinbildendes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Gymnasium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268538" y="4111625"/>
            <a:ext cx="2303462" cy="86518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Ausbildungsplatz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468313" y="2924175"/>
            <a:ext cx="2303462" cy="865188"/>
          </a:xfrm>
          <a:prstGeom prst="rect">
            <a:avLst/>
          </a:prstGeom>
          <a:solidFill>
            <a:srgbClr val="FFFF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Berufliches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Gymnasium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4067175" y="1987550"/>
            <a:ext cx="2303463" cy="865188"/>
          </a:xfrm>
          <a:prstGeom prst="rect">
            <a:avLst/>
          </a:prstGeom>
          <a:solidFill>
            <a:srgbClr val="AEC14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Höhere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Berufsfachschule</a:t>
            </a: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V="1">
            <a:off x="3419475" y="4976813"/>
            <a:ext cx="1588" cy="8270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1258888" y="3860800"/>
            <a:ext cx="0" cy="19446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 flipV="1">
            <a:off x="5218113" y="2924175"/>
            <a:ext cx="1587" cy="28813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V="1">
            <a:off x="7524750" y="4724400"/>
            <a:ext cx="0" cy="10810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 flipV="1">
            <a:off x="3421063" y="2420938"/>
            <a:ext cx="0" cy="1655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Rectangl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47813" y="1555750"/>
            <a:ext cx="2303462" cy="865188"/>
          </a:xfrm>
          <a:prstGeom prst="rect">
            <a:avLst/>
          </a:prstGeom>
          <a:solidFill>
            <a:srgbClr val="FFFFFF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Berufsoberschule I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C154-1FC7-6945-8BF0-BB231105846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4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7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3568" y="2564904"/>
            <a:ext cx="78200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Tahoma"/>
                <a:cs typeface="Tahoma"/>
              </a:rPr>
              <a:t>Höhere Berufsfachschule </a:t>
            </a:r>
          </a:p>
          <a:p>
            <a:r>
              <a:rPr lang="de-DE" sz="3200" b="1" dirty="0">
                <a:latin typeface="Tahoma"/>
                <a:cs typeface="Tahoma"/>
              </a:rPr>
              <a:t>Wirtschaft</a:t>
            </a:r>
          </a:p>
          <a:p>
            <a:endParaRPr lang="de-DE" sz="3200" b="1" dirty="0">
              <a:latin typeface="Tahoma"/>
              <a:cs typeface="Tahoma"/>
            </a:endParaRPr>
          </a:p>
          <a:p>
            <a:r>
              <a:rPr lang="de-DE" b="1" dirty="0">
                <a:latin typeface="Tahoma"/>
                <a:cs typeface="Tahoma"/>
              </a:rPr>
              <a:t>HBF WI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8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5800" y="1484784"/>
            <a:ext cx="788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ahoma"/>
                <a:cs typeface="Tahoma"/>
              </a:rPr>
              <a:t>Ziel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5800" y="1988840"/>
            <a:ext cx="7960898" cy="4176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>
                <a:latin typeface="Tahoma"/>
                <a:cs typeface="Tahoma"/>
              </a:rPr>
              <a:t>Die Höhere Berufsfachschule fördert berufliche und allgemeine Kompetenzen, führt zur Berufsqualifizierung, zur Höherqualifizierung und zur Persönlichkeitsbildung.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de-DE" dirty="0">
              <a:latin typeface="Tahoma"/>
              <a:cs typeface="Tahom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Berufliche Kompetenzen orientieren sich an den Inhalten des Ausbildungsberufes Kauffrau/-mann für Büromanagement.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Der Unterricht ist prozessorientiert angelegt und unter verstärkter Einbindung von handlungsorientierten Arbeiten.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Die Selbstlernkompetenz der Schülerinnen und Schüler wird in besonderem Maße </a:t>
            </a:r>
            <a:r>
              <a:rPr lang="de-DE" dirty="0" smtClean="0">
                <a:latin typeface="Tahoma"/>
                <a:cs typeface="Tahoma"/>
              </a:rPr>
              <a:t>gefördert (u.a. in einer Schülergenossenschaft der </a:t>
            </a:r>
            <a:r>
              <a:rPr lang="de-DE" dirty="0" err="1" smtClean="0">
                <a:latin typeface="Tahoma"/>
                <a:cs typeface="Tahoma"/>
              </a:rPr>
              <a:t>bbsmt</a:t>
            </a:r>
            <a:r>
              <a:rPr lang="de-DE" dirty="0" smtClean="0">
                <a:latin typeface="Tahoma"/>
                <a:cs typeface="Tahoma"/>
              </a:rPr>
              <a:t>; die Mitarbeit in der Schülergenossenschaft wird auf die notwendigen Praktikumszeiten zur Erlangung der Abschlüsse (Assistentenprüfung + Fachhochschulreifeprüfung) angerechnet).</a:t>
            </a:r>
            <a:endParaRPr lang="de-DE" dirty="0">
              <a:latin typeface="Tahoma"/>
              <a:cs typeface="Tahoma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  <a:defRPr/>
            </a:pPr>
            <a:endParaRPr lang="de-DE" b="0" dirty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spcBef>
                <a:spcPts val="600"/>
              </a:spcBef>
              <a:defRPr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1997" y="795867"/>
            <a:ext cx="270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Höhere Berufsfachschule</a:t>
            </a:r>
          </a:p>
        </p:txBody>
      </p:sp>
    </p:spTree>
    <p:extLst>
      <p:ext uri="{BB962C8B-B14F-4D97-AF65-F5344CB8AC3E}">
        <p14:creationId xmlns:p14="http://schemas.microsoft.com/office/powerpoint/2010/main" val="298164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5976664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9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5800" y="1484784"/>
            <a:ext cx="788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ahoma"/>
                <a:cs typeface="Tahoma"/>
              </a:rPr>
              <a:t>Aufnahmevoraussetzungen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685800" y="1988840"/>
            <a:ext cx="7960898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Aufnahmevoraussetzung ist ein qualifizierter Sekundarabschluss I (Mittlere Reife)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oder ein als gleichwertig anerkannter Abschluss</a:t>
            </a:r>
            <a:endParaRPr lang="de-DE" b="0" dirty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spcBef>
                <a:spcPts val="600"/>
              </a:spcBef>
              <a:defRPr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81997" y="795867"/>
            <a:ext cx="270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ahoma"/>
                <a:cs typeface="Tahoma"/>
              </a:rPr>
              <a:t>Höhere Berufsfachschule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4620" y="3717032"/>
            <a:ext cx="788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Tahoma"/>
                <a:cs typeface="Tahoma"/>
              </a:rPr>
              <a:t>Praktikum</a:t>
            </a: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643550" y="4178697"/>
            <a:ext cx="7960898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unter Anleitung der Schule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dirty="0">
                <a:latin typeface="Tahoma"/>
                <a:cs typeface="Tahoma"/>
              </a:rPr>
              <a:t>Zwei Tage je Woche </a:t>
            </a:r>
            <a:r>
              <a:rPr lang="de-DE" dirty="0" smtClean="0">
                <a:latin typeface="Tahoma"/>
                <a:cs typeface="Tahoma"/>
              </a:rPr>
              <a:t>für ein Jahr ab dem 01.02. des ersten Schuljahres bis zum 31.01. des zweiten Schuljahres </a:t>
            </a:r>
            <a:r>
              <a:rPr lang="de-DE" dirty="0">
                <a:latin typeface="Tahoma"/>
                <a:cs typeface="Tahoma"/>
              </a:rPr>
              <a:t>in einem geeigneten Betrieb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de-DE" b="0" dirty="0">
                <a:solidFill>
                  <a:srgbClr val="000000"/>
                </a:solidFill>
                <a:latin typeface="Tahoma"/>
                <a:cs typeface="Tahoma"/>
              </a:rPr>
              <a:t>Anrechnung auf Erlangung der Fachhochschulreife</a:t>
            </a:r>
          </a:p>
          <a:p>
            <a:pPr>
              <a:spcBef>
                <a:spcPts val="600"/>
              </a:spcBef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49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Microsoft Office PowerPoint</Application>
  <PresentationFormat>Bildschirmpräsentation (4:3)</PresentationFormat>
  <Paragraphs>404</Paragraphs>
  <Slides>42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42</vt:i4>
      </vt:variant>
    </vt:vector>
  </HeadingPairs>
  <TitlesOfParts>
    <vt:vector size="49" baseType="lpstr">
      <vt:lpstr>Arial</vt:lpstr>
      <vt:lpstr>Calibri</vt:lpstr>
      <vt:lpstr>Tahoma</vt:lpstr>
      <vt:lpstr>Wingdings</vt:lpstr>
      <vt:lpstr>Office-Design</vt:lpstr>
      <vt:lpstr>1_Office-Design</vt:lpstr>
      <vt:lpstr>2_Office-Design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Berufsbildende 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Gabriele Abel</dc:creator>
  <cp:lastModifiedBy>Berufsbildende Schule Montabaur [T. Weyand]</cp:lastModifiedBy>
  <cp:revision>77</cp:revision>
  <dcterms:created xsi:type="dcterms:W3CDTF">2013-08-12T11:34:15Z</dcterms:created>
  <dcterms:modified xsi:type="dcterms:W3CDTF">2020-11-03T06:42:39Z</dcterms:modified>
</cp:coreProperties>
</file>